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sldIdLst>
    <p:sldId id="300" r:id="rId2"/>
    <p:sldId id="299" r:id="rId3"/>
    <p:sldId id="307" r:id="rId4"/>
    <p:sldId id="301" r:id="rId5"/>
    <p:sldId id="302" r:id="rId6"/>
    <p:sldId id="297" r:id="rId7"/>
    <p:sldId id="304" r:id="rId8"/>
    <p:sldId id="298" r:id="rId9"/>
    <p:sldId id="311" r:id="rId10"/>
    <p:sldId id="306" r:id="rId11"/>
    <p:sldId id="310" r:id="rId12"/>
    <p:sldId id="257" r:id="rId13"/>
    <p:sldId id="258" r:id="rId14"/>
    <p:sldId id="260" r:id="rId15"/>
    <p:sldId id="259" r:id="rId16"/>
    <p:sldId id="261" r:id="rId17"/>
    <p:sldId id="256" r:id="rId18"/>
    <p:sldId id="262" r:id="rId19"/>
    <p:sldId id="263" r:id="rId20"/>
    <p:sldId id="265" r:id="rId21"/>
    <p:sldId id="303" r:id="rId22"/>
    <p:sldId id="270" r:id="rId23"/>
    <p:sldId id="269" r:id="rId24"/>
    <p:sldId id="271" r:id="rId25"/>
    <p:sldId id="272" r:id="rId26"/>
    <p:sldId id="266" r:id="rId27"/>
    <p:sldId id="273" r:id="rId28"/>
    <p:sldId id="277" r:id="rId29"/>
    <p:sldId id="278" r:id="rId30"/>
    <p:sldId id="267" r:id="rId31"/>
    <p:sldId id="274" r:id="rId32"/>
    <p:sldId id="268" r:id="rId33"/>
    <p:sldId id="280" r:id="rId34"/>
    <p:sldId id="279" r:id="rId35"/>
    <p:sldId id="281" r:id="rId36"/>
    <p:sldId id="275" r:id="rId37"/>
    <p:sldId id="333" r:id="rId38"/>
    <p:sldId id="331" r:id="rId39"/>
    <p:sldId id="330" r:id="rId40"/>
    <p:sldId id="332" r:id="rId41"/>
    <p:sldId id="276" r:id="rId42"/>
    <p:sldId id="288" r:id="rId43"/>
    <p:sldId id="282" r:id="rId44"/>
    <p:sldId id="284" r:id="rId45"/>
    <p:sldId id="285" r:id="rId46"/>
    <p:sldId id="289" r:id="rId47"/>
    <p:sldId id="292" r:id="rId48"/>
    <p:sldId id="337" r:id="rId49"/>
    <p:sldId id="336" r:id="rId50"/>
    <p:sldId id="338" r:id="rId51"/>
    <p:sldId id="341" r:id="rId52"/>
    <p:sldId id="339" r:id="rId53"/>
    <p:sldId id="340" r:id="rId54"/>
    <p:sldId id="342" r:id="rId55"/>
    <p:sldId id="291" r:id="rId56"/>
    <p:sldId id="290" r:id="rId57"/>
    <p:sldId id="293" r:id="rId58"/>
    <p:sldId id="286" r:id="rId59"/>
    <p:sldId id="294" r:id="rId60"/>
    <p:sldId id="295" r:id="rId61"/>
    <p:sldId id="343" r:id="rId62"/>
    <p:sldId id="346" r:id="rId63"/>
    <p:sldId id="313" r:id="rId64"/>
    <p:sldId id="314" r:id="rId65"/>
    <p:sldId id="315" r:id="rId66"/>
    <p:sldId id="325" r:id="rId67"/>
    <p:sldId id="335" r:id="rId68"/>
    <p:sldId id="345" r:id="rId69"/>
    <p:sldId id="317" r:id="rId70"/>
    <p:sldId id="318" r:id="rId71"/>
    <p:sldId id="319" r:id="rId72"/>
    <p:sldId id="344" r:id="rId73"/>
    <p:sldId id="321" r:id="rId74"/>
    <p:sldId id="322" r:id="rId75"/>
    <p:sldId id="324" r:id="rId76"/>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1059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A7EDB9-C70D-4486-89E8-E22EFF685FC2}" type="datetimeFigureOut">
              <a:rPr lang="en-US" smtClean="0"/>
              <a:pPr/>
              <a:t>6/7/2011</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F28B4064-276E-41FA-846A-C52D515095E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is no other animal in this world have evolved the capacity of spoken language, how does it come about? How does our ancestor have</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is no other animal in this world have evolved the capacity of spoken language, how does it come about? How does our ancestor have</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a:t>
            </a:r>
            <a:r>
              <a:rPr lang="en-US" baseline="0" dirty="0" smtClean="0"/>
              <a:t> is the evolutionary theory: that is a theory based on natural selection; mean animals evolve a specific behavior so that it can increase or maximize its </a:t>
            </a:r>
            <a:r>
              <a:rPr lang="en-US" baseline="0" dirty="0" err="1" smtClean="0"/>
              <a:t>fitenss</a:t>
            </a:r>
            <a:r>
              <a:rPr lang="en-US" baseline="0" dirty="0" smtClean="0"/>
              <a:t> or reproductive success. </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I had been born and reared by tribesmen</a:t>
            </a:r>
            <a:r>
              <a:rPr lang="en-US" baseline="0" dirty="0" smtClean="0"/>
              <a:t> in New Guinea, I would have considered it natural to be seen in public completely naked.</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Happen in what conditions?  Honey bee or </a:t>
            </a:r>
            <a:r>
              <a:rPr lang="en-US" dirty="0" err="1" smtClean="0"/>
              <a:t>eusocial</a:t>
            </a:r>
            <a:r>
              <a:rPr lang="en-US" dirty="0" smtClean="0"/>
              <a:t> species</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22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Happen in what conditions? </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People</a:t>
            </a:r>
            <a:r>
              <a:rPr lang="en-US" baseline="0" dirty="0" smtClean="0"/>
              <a:t> give blood to help others, not for a disguised </a:t>
            </a:r>
            <a:r>
              <a:rPr lang="en-US" baseline="0" dirty="0" err="1" smtClean="0"/>
              <a:t>benfit</a:t>
            </a:r>
            <a:r>
              <a:rPr lang="en-US" baseline="0" dirty="0" smtClean="0"/>
              <a:t> to themselves.</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25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Come up with a hypothesis!!! Give up the most dear possession for a perfect stranger.</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26</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Come up with a hypothesis!!! Give up the most dear possession for a </a:t>
            </a:r>
            <a:r>
              <a:rPr lang="en-US" smtClean="0"/>
              <a:t>perfect stranger.</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tx1"/>
                </a:solidFill>
              </a:rPr>
              <a:t>Sign</a:t>
            </a:r>
            <a:r>
              <a:rPr lang="en-US" baseline="0" dirty="0" smtClean="0">
                <a:solidFill>
                  <a:schemeClr val="tx1"/>
                </a:solidFill>
              </a:rPr>
              <a:t> language and spoken language use a very similar neural mechanism. </a:t>
            </a:r>
          </a:p>
          <a:p>
            <a:endParaRPr lang="en-US" dirty="0"/>
          </a:p>
        </p:txBody>
      </p:sp>
      <p:sp>
        <p:nvSpPr>
          <p:cNvPr id="4" name="Slide Number Placeholder 3"/>
          <p:cNvSpPr>
            <a:spLocks noGrp="1"/>
          </p:cNvSpPr>
          <p:nvPr>
            <p:ph type="sldNum" sz="quarter" idx="10"/>
          </p:nvPr>
        </p:nvSpPr>
        <p:spPr/>
        <p:txBody>
          <a:bodyPr/>
          <a:lstStyle/>
          <a:p>
            <a:fld id="{6BB34F05-9A94-0346-BD81-8CA4B1A34B1F}"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Come up with a hypothesis!!! Give up the most dear possession for a </a:t>
            </a:r>
            <a:r>
              <a:rPr lang="en-US" smtClean="0"/>
              <a:t>perfect stranger.</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28</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desire to build and maintain</a:t>
            </a:r>
            <a:r>
              <a:rPr lang="en-US" baseline="0" dirty="0" smtClean="0"/>
              <a:t> a good reputation… shaped by NS</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29</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Behaviorally</a:t>
            </a:r>
            <a:r>
              <a:rPr lang="en-US" baseline="0" dirty="0" smtClean="0"/>
              <a:t> flexible bee-eaters generally manage to choose the option most likely to increase their inclusive fitness. </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34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Behaviorally</a:t>
            </a:r>
            <a:r>
              <a:rPr lang="en-US" baseline="0" dirty="0" smtClean="0"/>
              <a:t> flexible bee-eaters generally manage to choose the option most likely to increase their </a:t>
            </a:r>
            <a:r>
              <a:rPr lang="en-US" baseline="0" smtClean="0"/>
              <a:t>inclusive fitness. </a:t>
            </a:r>
            <a:endParaRPr lang="en-US"/>
          </a:p>
        </p:txBody>
      </p:sp>
      <p:sp>
        <p:nvSpPr>
          <p:cNvPr id="4" name="Slide Number Placeholder 3"/>
          <p:cNvSpPr>
            <a:spLocks noGrp="1"/>
          </p:cNvSpPr>
          <p:nvPr>
            <p:ph type="sldNum" sz="quarter" idx="10"/>
          </p:nvPr>
        </p:nvSpPr>
        <p:spPr/>
        <p:txBody>
          <a:bodyPr/>
          <a:lstStyle/>
          <a:p>
            <a:fld id="{F28B4064-276E-41FA-846A-C52D515095EB}" type="slidenum">
              <a:rPr lang="en-US" smtClean="0"/>
              <a:pPr/>
              <a:t>35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Happen in what conditions? </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37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People</a:t>
            </a:r>
            <a:r>
              <a:rPr lang="en-US" baseline="0" dirty="0" smtClean="0"/>
              <a:t> give blood to help others, not for a disguised </a:t>
            </a:r>
            <a:r>
              <a:rPr lang="en-US" baseline="0" dirty="0" err="1" smtClean="0"/>
              <a:t>benfit</a:t>
            </a:r>
            <a:r>
              <a:rPr lang="en-US" baseline="0" dirty="0" smtClean="0"/>
              <a:t> to themselves.</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40</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Although adult adopt</a:t>
            </a:r>
            <a:r>
              <a:rPr lang="en-US" baseline="0" dirty="0" smtClean="0"/>
              <a:t> child might lost its fitness, the urge to have and love children is adaptive, motivation system is </a:t>
            </a:r>
            <a:r>
              <a:rPr lang="en-US" baseline="0" dirty="0" err="1" smtClean="0"/>
              <a:t>funtional</a:t>
            </a:r>
            <a:r>
              <a:rPr lang="en-US" baseline="0" dirty="0" smtClean="0"/>
              <a:t> for adopt a non-relative. </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44</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45</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adults have just lost an offspring</a:t>
            </a:r>
            <a:r>
              <a:rPr lang="en-US" baseline="0" dirty="0" smtClean="0"/>
              <a:t> but encounter a </a:t>
            </a:r>
            <a:r>
              <a:rPr lang="en-US" baseline="0" dirty="0" err="1" smtClean="0"/>
              <a:t>subbstitue</a:t>
            </a:r>
            <a:r>
              <a:rPr lang="en-US" baseline="0" dirty="0" smtClean="0"/>
              <a:t>, several penguins compete for having a youngster</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46</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 advertising looking</a:t>
            </a:r>
            <a:r>
              <a:rPr lang="en-US" baseline="0" dirty="0" smtClean="0"/>
              <a:t> for someone with a good income/ good looks, but men, sigh….</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56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tx1"/>
                </a:solidFill>
              </a:rPr>
              <a:t>The regions on the cortex that are responsible for mouth and hand movements border each other. </a:t>
            </a:r>
            <a:r>
              <a:rPr lang="en-US" baseline="0" dirty="0" smtClean="0">
                <a:solidFill>
                  <a:schemeClr val="tx1"/>
                </a:solidFill>
              </a:rPr>
              <a:t> When infant move their limbs in synchrony with human speech. </a:t>
            </a:r>
          </a:p>
          <a:p>
            <a:endParaRPr lang="en-US" dirty="0"/>
          </a:p>
        </p:txBody>
      </p:sp>
      <p:sp>
        <p:nvSpPr>
          <p:cNvPr id="4" name="Slide Number Placeholder 3"/>
          <p:cNvSpPr>
            <a:spLocks noGrp="1"/>
          </p:cNvSpPr>
          <p:nvPr>
            <p:ph type="sldNum" sz="quarter" idx="10"/>
          </p:nvPr>
        </p:nvSpPr>
        <p:spPr/>
        <p:txBody>
          <a:bodyPr/>
          <a:lstStyle/>
          <a:p>
            <a:fld id="{6BB34F05-9A94-0346-BD81-8CA4B1A34B1F}"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Done by #</a:t>
            </a:r>
            <a:r>
              <a:rPr lang="en-US" baseline="0" dirty="0" smtClean="0"/>
              <a:t> individuals requesting a particular age class of their partner/ # individuals announcing their availability (1) money (2) parental care</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57</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of the nice things about studying behavior in humans is that you can ask them questions, and they will reply</a:t>
            </a:r>
            <a:r>
              <a:rPr lang="en-US" baseline="0" dirty="0" smtClean="0"/>
              <a:t> you the </a:t>
            </a:r>
            <a:r>
              <a:rPr lang="en-US" baseline="0" dirty="0" err="1" smtClean="0"/>
              <a:t>qeustion</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58</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 Extinction rate is high</a:t>
            </a:r>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67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28B4064-276E-41FA-846A-C52D515095EB}" type="slidenum">
              <a:rPr lang="en-US" smtClean="0"/>
              <a:pPr/>
              <a:t>68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tx1"/>
                </a:solidFill>
              </a:rPr>
              <a:t>The regions on the cortex that are responsible for mouth and hand movements border each other. </a:t>
            </a:r>
            <a:r>
              <a:rPr lang="en-US" baseline="0" dirty="0" smtClean="0">
                <a:solidFill>
                  <a:schemeClr val="tx1"/>
                </a:solidFill>
              </a:rPr>
              <a:t> When infant move their limbs in synchrony with human speech. </a:t>
            </a:r>
          </a:p>
          <a:p>
            <a:endParaRPr lang="en-US" dirty="0"/>
          </a:p>
        </p:txBody>
      </p:sp>
      <p:sp>
        <p:nvSpPr>
          <p:cNvPr id="4" name="Slide Number Placeholder 3"/>
          <p:cNvSpPr>
            <a:spLocks noGrp="1"/>
          </p:cNvSpPr>
          <p:nvPr>
            <p:ph type="sldNum" sz="quarter" idx="10"/>
          </p:nvPr>
        </p:nvSpPr>
        <p:spPr/>
        <p:txBody>
          <a:bodyPr/>
          <a:lstStyle/>
          <a:p>
            <a:fld id="{6BB34F05-9A94-0346-BD81-8CA4B1A34B1F}"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tx1"/>
                </a:solidFill>
              </a:rPr>
              <a:t>The regions on the cortex that are responsible for mouth and hand movements border each other. </a:t>
            </a:r>
            <a:r>
              <a:rPr lang="en-US" baseline="0" dirty="0" smtClean="0">
                <a:solidFill>
                  <a:schemeClr val="tx1"/>
                </a:solidFill>
              </a:rPr>
              <a:t> When infant move their limbs in synchrony with human speech. </a:t>
            </a:r>
          </a:p>
          <a:p>
            <a:endParaRPr lang="en-US" dirty="0"/>
          </a:p>
        </p:txBody>
      </p:sp>
      <p:sp>
        <p:nvSpPr>
          <p:cNvPr id="4" name="Slide Number Placeholder 3"/>
          <p:cNvSpPr>
            <a:spLocks noGrp="1"/>
          </p:cNvSpPr>
          <p:nvPr>
            <p:ph type="sldNum" sz="quarter" idx="10"/>
          </p:nvPr>
        </p:nvSpPr>
        <p:spPr/>
        <p:txBody>
          <a:bodyPr/>
          <a:lstStyle/>
          <a:p>
            <a:fld id="{6BB34F05-9A94-0346-BD81-8CA4B1A34B1F}"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Orangutan</a:t>
            </a:r>
            <a:r>
              <a:rPr lang="en-US" baseline="0" dirty="0" smtClean="0"/>
              <a:t> can learn 50 words for 4 years of instructions</a:t>
            </a:r>
          </a:p>
          <a:p>
            <a:r>
              <a:rPr lang="en-US" baseline="0" dirty="0" smtClean="0"/>
              <a:t>Gorilla can learn 200 words after 4 years of instructions.</a:t>
            </a:r>
            <a:endParaRPr lang="en-US" dirty="0"/>
          </a:p>
        </p:txBody>
      </p:sp>
      <p:sp>
        <p:nvSpPr>
          <p:cNvPr id="4" name="Slide Number Placeholder 3"/>
          <p:cNvSpPr>
            <a:spLocks noGrp="1"/>
          </p:cNvSpPr>
          <p:nvPr>
            <p:ph type="sldNum" sz="quarter" idx="10"/>
          </p:nvPr>
        </p:nvSpPr>
        <p:spPr/>
        <p:txBody>
          <a:bodyPr/>
          <a:lstStyle/>
          <a:p>
            <a:fld id="{85C889B2-4091-7746-B50F-CB4A422EF52F}"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tx1"/>
                </a:solidFill>
              </a:rPr>
              <a:t>The regions on the cortex that are responsible for mouth and hand movements border each other.</a:t>
            </a:r>
            <a:endParaRPr lang="en-US" dirty="0"/>
          </a:p>
        </p:txBody>
      </p:sp>
      <p:sp>
        <p:nvSpPr>
          <p:cNvPr id="4" name="Slide Number Placeholder 3"/>
          <p:cNvSpPr>
            <a:spLocks noGrp="1"/>
          </p:cNvSpPr>
          <p:nvPr>
            <p:ph type="sldNum" sz="quarter" idx="10"/>
          </p:nvPr>
        </p:nvSpPr>
        <p:spPr/>
        <p:txBody>
          <a:bodyPr/>
          <a:lstStyle/>
          <a:p>
            <a:fld id="{6BB34F05-9A94-0346-BD81-8CA4B1A34B1F}"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chemeClr val="tx1"/>
                </a:solidFill>
              </a:rPr>
              <a:t>The regions on the cortex that are responsible for mouth and hand movements border each other.</a:t>
            </a:r>
            <a:endParaRPr lang="en-US" dirty="0"/>
          </a:p>
        </p:txBody>
      </p:sp>
      <p:sp>
        <p:nvSpPr>
          <p:cNvPr id="4" name="Slide Number Placeholder 3"/>
          <p:cNvSpPr>
            <a:spLocks noGrp="1"/>
          </p:cNvSpPr>
          <p:nvPr>
            <p:ph type="sldNum" sz="quarter" idx="10"/>
          </p:nvPr>
        </p:nvSpPr>
        <p:spPr/>
        <p:txBody>
          <a:bodyPr/>
          <a:lstStyle/>
          <a:p>
            <a:fld id="{6BB34F05-9A94-0346-BD81-8CA4B1A34B1F}"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patches of white fur, droopy ears and curled tails. When the experimenters came by, the foxes would run up to them, wagging their tails, barking, and licking their human handlers. They even lost that musky fox smell. Over the course of the study, the percentage of awesome foxes increased so much that recent litters are almost entirely tame and friendly. </a:t>
            </a:r>
            <a:br>
              <a:rPr lang="en-US" dirty="0" smtClean="0"/>
            </a:br>
            <a:endParaRPr lang="en-US" dirty="0"/>
          </a:p>
        </p:txBody>
      </p:sp>
      <p:sp>
        <p:nvSpPr>
          <p:cNvPr id="4" name="Slide Number Placeholder 3"/>
          <p:cNvSpPr>
            <a:spLocks noGrp="1"/>
          </p:cNvSpPr>
          <p:nvPr>
            <p:ph type="sldNum" sz="quarter" idx="10"/>
          </p:nvPr>
        </p:nvSpPr>
        <p:spPr/>
        <p:txBody>
          <a:bodyPr/>
          <a:lstStyle/>
          <a:p>
            <a:fld id="{6AFD3C87-236C-4748-B415-E8841A96B81E}"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3DAF625-729D-4DD0-8B28-E561A1F8CF3E}"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DAF625-729D-4DD0-8B28-E561A1F8CF3E}"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DAF625-729D-4DD0-8B28-E561A1F8CF3E}"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DAF625-729D-4DD0-8B28-E561A1F8CF3E}"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DAF625-729D-4DD0-8B28-E561A1F8CF3E}" type="datetimeFigureOut">
              <a:rPr lang="en-US" smtClean="0"/>
              <a:pPr/>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3DAF625-729D-4DD0-8B28-E561A1F8CF3E}" type="datetimeFigureOut">
              <a:rPr lang="en-US" smtClean="0"/>
              <a:pPr/>
              <a:t>6/7/2011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3DAF625-729D-4DD0-8B28-E561A1F8CF3E}" type="datetimeFigureOut">
              <a:rPr lang="en-US" smtClean="0"/>
              <a:pPr/>
              <a:t>6/7/2011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3DAF625-729D-4DD0-8B28-E561A1F8CF3E}" type="datetimeFigureOut">
              <a:rPr lang="en-US" smtClean="0"/>
              <a:pPr/>
              <a:t>6/7/2011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AF625-729D-4DD0-8B28-E561A1F8CF3E}" type="datetimeFigureOut">
              <a:rPr lang="en-US" smtClean="0"/>
              <a:pPr/>
              <a:t>6/7/2011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DAF625-729D-4DD0-8B28-E561A1F8CF3E}" type="datetimeFigureOut">
              <a:rPr lang="en-US" smtClean="0"/>
              <a:pPr/>
              <a:t>6/7/2011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DAF625-729D-4DD0-8B28-E561A1F8CF3E}" type="datetimeFigureOut">
              <a:rPr lang="en-US" smtClean="0"/>
              <a:pPr/>
              <a:t>6/7/2011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BE790B-1582-4176-8319-286F0FA466F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6600"/>
            </a:gs>
            <a:gs pos="100000">
              <a:schemeClr val="bg1">
                <a:shade val="30000"/>
                <a:satMod val="2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AF625-729D-4DD0-8B28-E561A1F8CF3E}" type="datetimeFigureOut">
              <a:rPr lang="en-US" smtClean="0"/>
              <a:pPr/>
              <a:t>6/7/2011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BE790B-1582-4176-8319-286F0FA466F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6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24832"/>
            <a:ext cx="7772400" cy="1987180"/>
          </a:xfrm>
        </p:spPr>
        <p:txBody>
          <a:bodyPr>
            <a:noAutofit/>
          </a:bodyPr>
          <a:lstStyle/>
          <a:p>
            <a:r>
              <a:rPr lang="en-US" sz="6000" dirty="0" smtClean="0"/>
              <a:t>How is language originated?</a:t>
            </a:r>
            <a:endParaRPr lang="en-US" sz="6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2459" y="1528584"/>
            <a:ext cx="8729472" cy="523220"/>
          </a:xfrm>
          <a:prstGeom prst="rect">
            <a:avLst/>
          </a:prstGeom>
        </p:spPr>
        <p:txBody>
          <a:bodyPr wrap="square">
            <a:spAutoFit/>
          </a:bodyPr>
          <a:lstStyle/>
          <a:p>
            <a:r>
              <a:rPr lang="en-US" sz="2800" dirty="0" smtClean="0"/>
              <a:t> </a:t>
            </a:r>
            <a:endParaRPr lang="en-US" sz="2800" dirty="0"/>
          </a:p>
        </p:txBody>
      </p:sp>
      <p:sp>
        <p:nvSpPr>
          <p:cNvPr id="4" name="TextBox 3"/>
          <p:cNvSpPr txBox="1"/>
          <p:nvPr/>
        </p:nvSpPr>
        <p:spPr>
          <a:xfrm>
            <a:off x="381000" y="1905000"/>
            <a:ext cx="7592399" cy="4524315"/>
          </a:xfrm>
          <a:prstGeom prst="rect">
            <a:avLst/>
          </a:prstGeom>
        </p:spPr>
        <p:style>
          <a:lnRef idx="0">
            <a:schemeClr val="accent3"/>
          </a:lnRef>
          <a:fillRef idx="3">
            <a:schemeClr val="accent3"/>
          </a:fillRef>
          <a:effectRef idx="3">
            <a:schemeClr val="accent3"/>
          </a:effectRef>
          <a:fontRef idx="minor">
            <a:schemeClr val="lt1"/>
          </a:fontRef>
        </p:style>
        <p:txBody>
          <a:bodyPr wrap="none" rtlCol="0">
            <a:spAutoFit/>
          </a:bodyPr>
          <a:lstStyle/>
          <a:p>
            <a:r>
              <a:rPr lang="en-US" sz="3600" dirty="0" smtClean="0"/>
              <a:t>Many traits have changed in the </a:t>
            </a:r>
          </a:p>
          <a:p>
            <a:r>
              <a:rPr lang="en-US" sz="3600" dirty="0" smtClean="0"/>
              <a:t>   domesticated farm foxes</a:t>
            </a:r>
          </a:p>
          <a:p>
            <a:endParaRPr lang="en-US" sz="3600" dirty="0" smtClean="0"/>
          </a:p>
          <a:p>
            <a:pPr marL="342900" indent="-342900">
              <a:buAutoNum type="arabicPeriod"/>
            </a:pPr>
            <a:r>
              <a:rPr lang="en-US" sz="3600" dirty="0" smtClean="0"/>
              <a:t>Floppy ears, curled tails</a:t>
            </a:r>
          </a:p>
          <a:p>
            <a:pPr marL="342900" indent="-342900">
              <a:buAutoNum type="arabicPeriod"/>
            </a:pPr>
            <a:r>
              <a:rPr lang="en-US" sz="3600" dirty="0" smtClean="0"/>
              <a:t>Patches of white fur</a:t>
            </a:r>
          </a:p>
          <a:p>
            <a:pPr marL="342900" indent="-342900">
              <a:buAutoNum type="arabicPeriod"/>
            </a:pPr>
            <a:r>
              <a:rPr lang="en-US" sz="3600" dirty="0" smtClean="0"/>
              <a:t>Lost musky fox smell</a:t>
            </a:r>
          </a:p>
          <a:p>
            <a:pPr marL="342900" indent="-342900">
              <a:buAutoNum type="arabicPeriod"/>
            </a:pPr>
            <a:r>
              <a:rPr lang="en-US" sz="3600" dirty="0" smtClean="0"/>
              <a:t>Barking, wagging tails, licking humans</a:t>
            </a:r>
          </a:p>
          <a:p>
            <a:pPr marL="342900" indent="-342900">
              <a:buAutoNum type="arabicPeriod"/>
            </a:pPr>
            <a:r>
              <a:rPr lang="en-US" sz="3600" dirty="0" smtClean="0"/>
              <a:t>Reduce fear response (corticosteroid)</a:t>
            </a:r>
            <a:endParaRPr lang="en-US" sz="3600" dirty="0"/>
          </a:p>
        </p:txBody>
      </p:sp>
      <p:pic>
        <p:nvPicPr>
          <p:cNvPr id="5" name="Picture 3"/>
          <p:cNvPicPr>
            <a:picLocks noChangeAspect="1" noChangeArrowheads="1"/>
          </p:cNvPicPr>
          <p:nvPr/>
        </p:nvPicPr>
        <p:blipFill>
          <a:blip r:embed="rId3" cstate="print"/>
          <a:srcRect/>
          <a:stretch>
            <a:fillRect/>
          </a:stretch>
        </p:blipFill>
        <p:spPr bwMode="auto">
          <a:xfrm>
            <a:off x="5715000" y="2667000"/>
            <a:ext cx="3214018" cy="2406555"/>
          </a:xfrm>
          <a:prstGeom prst="rect">
            <a:avLst/>
          </a:prstGeom>
          <a:noFill/>
          <a:ln w="9525">
            <a:noFill/>
            <a:miter lim="800000"/>
            <a:headEnd/>
            <a:tailEnd/>
          </a:ln>
        </p:spPr>
      </p:pic>
      <p:sp>
        <p:nvSpPr>
          <p:cNvPr id="6" name="TextBox 5"/>
          <p:cNvSpPr txBox="1"/>
          <p:nvPr/>
        </p:nvSpPr>
        <p:spPr>
          <a:xfrm>
            <a:off x="1752600" y="228600"/>
            <a:ext cx="6366679" cy="1446550"/>
          </a:xfrm>
          <a:prstGeom prst="rect">
            <a:avLst/>
          </a:prstGeom>
          <a:noFill/>
        </p:spPr>
        <p:txBody>
          <a:bodyPr wrap="none" rtlCol="0">
            <a:spAutoFit/>
          </a:bodyPr>
          <a:lstStyle/>
          <a:p>
            <a:pPr algn="ctr"/>
            <a:r>
              <a:rPr lang="en-US" sz="4000" dirty="0" smtClean="0"/>
              <a:t>Domesticated foxes have high</a:t>
            </a:r>
          </a:p>
          <a:p>
            <a:pPr algn="ctr"/>
            <a:r>
              <a:rPr lang="en-US" sz="4000" dirty="0" smtClean="0"/>
              <a:t>   behavioral </a:t>
            </a:r>
            <a:r>
              <a:rPr lang="en-US" sz="4800" dirty="0" smtClean="0">
                <a:solidFill>
                  <a:srgbClr val="FF0000"/>
                </a:solidFill>
              </a:rPr>
              <a:t>variability</a:t>
            </a:r>
            <a:endParaRPr lang="en-US" sz="4800"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429000"/>
            <a:ext cx="9296400" cy="2580368"/>
          </a:xfrm>
        </p:spPr>
        <p:style>
          <a:lnRef idx="1">
            <a:schemeClr val="accent3"/>
          </a:lnRef>
          <a:fillRef idx="2">
            <a:schemeClr val="accent3"/>
          </a:fillRef>
          <a:effectRef idx="1">
            <a:schemeClr val="accent3"/>
          </a:effectRef>
          <a:fontRef idx="minor">
            <a:schemeClr val="dk1"/>
          </a:fontRef>
        </p:style>
        <p:txBody>
          <a:bodyPr>
            <a:noAutofit/>
          </a:bodyPr>
          <a:lstStyle/>
          <a:p>
            <a:pPr algn="l"/>
            <a:r>
              <a:rPr lang="en-US" sz="4800" dirty="0" smtClean="0"/>
              <a:t>Evolution of vocal tract?</a:t>
            </a:r>
            <a:br>
              <a:rPr lang="en-US" sz="4800" dirty="0" smtClean="0"/>
            </a:br>
            <a:r>
              <a:rPr lang="en-US" sz="4800" dirty="0" smtClean="0"/>
              <a:t>Evolve from gesture language?</a:t>
            </a:r>
            <a:br>
              <a:rPr lang="en-US" sz="4800" dirty="0" smtClean="0"/>
            </a:br>
            <a:r>
              <a:rPr lang="en-US" sz="4800" dirty="0" smtClean="0"/>
              <a:t>Evolve from cultural domestication</a:t>
            </a:r>
            <a:endParaRPr lang="en-US" sz="4800" dirty="0"/>
          </a:p>
        </p:txBody>
      </p:sp>
      <p:sp>
        <p:nvSpPr>
          <p:cNvPr id="3" name="Title 1"/>
          <p:cNvSpPr txBox="1">
            <a:spLocks/>
          </p:cNvSpPr>
          <p:nvPr/>
        </p:nvSpPr>
        <p:spPr>
          <a:xfrm>
            <a:off x="685800" y="924832"/>
            <a:ext cx="7772400" cy="198718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smtClean="0">
                <a:ln>
                  <a:noFill/>
                </a:ln>
                <a:solidFill>
                  <a:schemeClr val="tx1"/>
                </a:solidFill>
                <a:effectLst/>
                <a:uLnTx/>
                <a:uFillTx/>
                <a:latin typeface="+mj-lt"/>
                <a:ea typeface="+mj-ea"/>
                <a:cs typeface="+mj-cs"/>
              </a:rPr>
              <a:t>How is language originated?</a:t>
            </a:r>
            <a:endParaRPr kumimoji="0" lang="en-US" sz="60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470025"/>
          </a:xfrm>
        </p:spPr>
        <p:txBody>
          <a:bodyPr/>
          <a:lstStyle/>
          <a:p>
            <a:r>
              <a:rPr lang="en-US" dirty="0"/>
              <a:t>L</a:t>
            </a:r>
            <a:r>
              <a:rPr lang="en-US" dirty="0" smtClean="0"/>
              <a:t>ast chapter!</a:t>
            </a:r>
            <a:endParaRPr lang="en-US" dirty="0"/>
          </a:p>
        </p:txBody>
      </p:sp>
      <p:sp>
        <p:nvSpPr>
          <p:cNvPr id="3" name="Subtitle 2"/>
          <p:cNvSpPr>
            <a:spLocks noGrp="1"/>
          </p:cNvSpPr>
          <p:nvPr>
            <p:ph type="subTitle" idx="1"/>
          </p:nvPr>
        </p:nvSpPr>
        <p:spPr>
          <a:xfrm>
            <a:off x="1371600" y="2289174"/>
            <a:ext cx="6400800" cy="2663825"/>
          </a:xfrm>
        </p:spPr>
        <p:txBody>
          <a:bodyPr>
            <a:noAutofit/>
          </a:bodyPr>
          <a:lstStyle/>
          <a:p>
            <a:r>
              <a:rPr lang="en-US" sz="6600" dirty="0" smtClean="0">
                <a:solidFill>
                  <a:schemeClr val="tx1"/>
                </a:solidFill>
                <a:effectLst>
                  <a:outerShdw blurRad="38100" dist="38100" dir="2700000" algn="tl">
                    <a:srgbClr val="000000">
                      <a:alpha val="43137"/>
                    </a:srgbClr>
                  </a:outerShdw>
                </a:effectLst>
              </a:rPr>
              <a:t>Evolution of human behavior</a:t>
            </a:r>
            <a:endParaRPr lang="en-US" sz="6600" dirty="0">
              <a:solidFill>
                <a:schemeClr val="tx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4495800"/>
          </a:xfrm>
        </p:spPr>
        <p:txBody>
          <a:bodyPr>
            <a:normAutofit/>
          </a:bodyPr>
          <a:lstStyle/>
          <a:p>
            <a:r>
              <a:rPr lang="en-US" sz="5400" dirty="0" smtClean="0">
                <a:effectLst>
                  <a:outerShdw blurRad="38100" dist="38100" dir="2700000" algn="tl">
                    <a:srgbClr val="000000">
                      <a:alpha val="43137"/>
                    </a:srgbClr>
                  </a:outerShdw>
                </a:effectLst>
              </a:rPr>
              <a:t>Is there a role for evolutionary theory in helping us to understand ourselves? </a:t>
            </a:r>
            <a:endParaRPr lang="en-US" sz="5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57200"/>
            <a:ext cx="9144000" cy="1470025"/>
          </a:xfrm>
        </p:spPr>
        <p:txBody>
          <a:bodyPr>
            <a:noAutofit/>
          </a:bodyPr>
          <a:lstStyle/>
          <a:p>
            <a:r>
              <a:rPr lang="en-US" sz="4800" dirty="0" smtClean="0">
                <a:effectLst>
                  <a:outerShdw blurRad="38100" dist="38100" dir="2700000" algn="tl">
                    <a:srgbClr val="000000">
                      <a:alpha val="43137"/>
                    </a:srgbClr>
                  </a:outerShdw>
                </a:effectLst>
              </a:rPr>
              <a:t>Natural selection: Animal Behavior</a:t>
            </a:r>
            <a:endParaRPr lang="en-US" sz="4800" dirty="0">
              <a:effectLst>
                <a:outerShdw blurRad="38100" dist="38100" dir="2700000" algn="tl">
                  <a:srgbClr val="000000">
                    <a:alpha val="43137"/>
                  </a:srgbClr>
                </a:outerShdw>
              </a:effectLst>
            </a:endParaRPr>
          </a:p>
        </p:txBody>
      </p:sp>
      <p:pic>
        <p:nvPicPr>
          <p:cNvPr id="6146" name="Picture 2" descr="http://upload.wikimedia.org/wikipedia/commons/thumb/5/5c/Reed_warbler_cuckoo.jpg/150px-Reed_warbler_cuckoo.jpg"/>
          <p:cNvPicPr>
            <a:picLocks noChangeAspect="1" noChangeArrowheads="1"/>
          </p:cNvPicPr>
          <p:nvPr/>
        </p:nvPicPr>
        <p:blipFill>
          <a:blip r:embed="rId2" cstate="print"/>
          <a:srcRect/>
          <a:stretch>
            <a:fillRect/>
          </a:stretch>
        </p:blipFill>
        <p:spPr bwMode="auto">
          <a:xfrm>
            <a:off x="609600" y="1905000"/>
            <a:ext cx="3257550" cy="4582289"/>
          </a:xfrm>
          <a:prstGeom prst="rect">
            <a:avLst/>
          </a:prstGeom>
          <a:noFill/>
        </p:spPr>
      </p:pic>
      <p:pic>
        <p:nvPicPr>
          <p:cNvPr id="5" name="Picture 2"/>
          <p:cNvPicPr>
            <a:picLocks noChangeAspect="1" noChangeArrowheads="1"/>
          </p:cNvPicPr>
          <p:nvPr/>
        </p:nvPicPr>
        <p:blipFill>
          <a:blip r:embed="rId3" cstate="print"/>
          <a:srcRect/>
          <a:stretch>
            <a:fillRect/>
          </a:stretch>
        </p:blipFill>
        <p:spPr bwMode="auto">
          <a:xfrm>
            <a:off x="3962400" y="2286000"/>
            <a:ext cx="4978400"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533400"/>
            <a:ext cx="7772400" cy="1470025"/>
          </a:xfrm>
        </p:spPr>
        <p:txBody>
          <a:bodyPr>
            <a:noAutofit/>
          </a:bodyPr>
          <a:lstStyle/>
          <a:p>
            <a:r>
              <a:rPr lang="en-US" sz="4800" dirty="0" smtClean="0"/>
              <a:t>Human behavior is shaped by natural selection? </a:t>
            </a:r>
            <a:endParaRPr lang="en-US" sz="4800" dirty="0"/>
          </a:p>
        </p:txBody>
      </p:sp>
      <p:sp>
        <p:nvSpPr>
          <p:cNvPr id="3" name="Subtitle 2"/>
          <p:cNvSpPr>
            <a:spLocks noGrp="1"/>
          </p:cNvSpPr>
          <p:nvPr>
            <p:ph type="subTitle" idx="1"/>
          </p:nvPr>
        </p:nvSpPr>
        <p:spPr>
          <a:xfrm>
            <a:off x="1371600" y="3124200"/>
            <a:ext cx="6400800" cy="2971800"/>
          </a:xfrm>
        </p:spPr>
        <p:style>
          <a:lnRef idx="1">
            <a:schemeClr val="accent3"/>
          </a:lnRef>
          <a:fillRef idx="2">
            <a:schemeClr val="accent3"/>
          </a:fillRef>
          <a:effectRef idx="1">
            <a:schemeClr val="accent3"/>
          </a:effectRef>
          <a:fontRef idx="minor">
            <a:schemeClr val="dk1"/>
          </a:fontRef>
        </p:style>
        <p:txBody>
          <a:bodyPr>
            <a:noAutofit/>
          </a:bodyPr>
          <a:lstStyle/>
          <a:p>
            <a:r>
              <a:rPr lang="en-US" sz="4000" dirty="0" smtClean="0">
                <a:solidFill>
                  <a:schemeClr val="bg1"/>
                </a:solidFill>
              </a:rPr>
              <a:t>Natural selection:</a:t>
            </a:r>
          </a:p>
          <a:p>
            <a:r>
              <a:rPr lang="en-US" sz="4000" dirty="0" smtClean="0">
                <a:solidFill>
                  <a:schemeClr val="bg1"/>
                </a:solidFill>
              </a:rPr>
              <a:t>Our behavioral attributes should help us pass on our genes to the next generation. </a:t>
            </a:r>
            <a:endParaRPr lang="en-US" sz="4000"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0"/>
            <a:ext cx="7772400" cy="1470025"/>
          </a:xfrm>
        </p:spPr>
        <p:txBody>
          <a:bodyPr>
            <a:normAutofit/>
          </a:bodyPr>
          <a:lstStyle/>
          <a:p>
            <a:r>
              <a:rPr lang="en-US" sz="6000" dirty="0" smtClean="0"/>
              <a:t>How about Culture? </a:t>
            </a:r>
            <a:endParaRPr lang="en-US" sz="6000" dirty="0"/>
          </a:p>
        </p:txBody>
      </p:sp>
      <p:sp>
        <p:nvSpPr>
          <p:cNvPr id="3" name="Subtitle 2"/>
          <p:cNvSpPr>
            <a:spLocks noGrp="1"/>
          </p:cNvSpPr>
          <p:nvPr>
            <p:ph type="subTitle" idx="1"/>
          </p:nvPr>
        </p:nvSpPr>
        <p:spPr/>
        <p:style>
          <a:lnRef idx="1">
            <a:schemeClr val="accent3"/>
          </a:lnRef>
          <a:fillRef idx="2">
            <a:schemeClr val="accent3"/>
          </a:fillRef>
          <a:effectRef idx="1">
            <a:schemeClr val="accent3"/>
          </a:effectRef>
          <a:fontRef idx="minor">
            <a:schemeClr val="dk1"/>
          </a:fontRef>
        </p:style>
        <p:txBody>
          <a:bodyPr>
            <a:normAutofit/>
          </a:bodyPr>
          <a:lstStyle/>
          <a:p>
            <a:r>
              <a:rPr lang="en-US" sz="4800" dirty="0" smtClean="0">
                <a:solidFill>
                  <a:schemeClr val="bg2">
                    <a:lumMod val="10000"/>
                  </a:schemeClr>
                </a:solidFill>
              </a:rPr>
              <a:t>Cultural tradition influences our behavior</a:t>
            </a:r>
            <a:endParaRPr lang="en-US" sz="4800" dirty="0">
              <a:solidFill>
                <a:schemeClr val="bg2">
                  <a:lumMod val="10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381000"/>
            <a:ext cx="7772400" cy="1470025"/>
          </a:xfrm>
        </p:spPr>
        <p:txBody>
          <a:bodyPr>
            <a:noAutofit/>
          </a:bodyPr>
          <a:lstStyle/>
          <a:p>
            <a:r>
              <a:rPr lang="en-US" sz="4800" dirty="0" smtClean="0"/>
              <a:t>Cultural influence </a:t>
            </a:r>
            <a:br>
              <a:rPr lang="en-US" sz="4800" dirty="0" smtClean="0"/>
            </a:br>
            <a:r>
              <a:rPr lang="en-US" sz="4800" dirty="0" smtClean="0"/>
              <a:t>on human behavior</a:t>
            </a:r>
            <a:endParaRPr lang="en-US" sz="4800" dirty="0"/>
          </a:p>
        </p:txBody>
      </p:sp>
      <p:sp>
        <p:nvSpPr>
          <p:cNvPr id="3" name="Subtitle 2"/>
          <p:cNvSpPr>
            <a:spLocks noGrp="1"/>
          </p:cNvSpPr>
          <p:nvPr>
            <p:ph type="subTitle" idx="1"/>
          </p:nvPr>
        </p:nvSpPr>
        <p:spPr/>
        <p:txBody>
          <a:bodyPr/>
          <a:lstStyle/>
          <a:p>
            <a:endParaRPr lang="en-US"/>
          </a:p>
        </p:txBody>
      </p:sp>
      <p:pic>
        <p:nvPicPr>
          <p:cNvPr id="1026" name="Picture 2" descr="http://ramblingroses.net/StndgTall.JPG"/>
          <p:cNvPicPr>
            <a:picLocks noChangeAspect="1" noChangeArrowheads="1"/>
          </p:cNvPicPr>
          <p:nvPr/>
        </p:nvPicPr>
        <p:blipFill>
          <a:blip r:embed="rId3" cstate="print"/>
          <a:srcRect/>
          <a:stretch>
            <a:fillRect/>
          </a:stretch>
        </p:blipFill>
        <p:spPr bwMode="auto">
          <a:xfrm>
            <a:off x="0" y="2397725"/>
            <a:ext cx="3019425" cy="4460275"/>
          </a:xfrm>
          <a:prstGeom prst="rect">
            <a:avLst/>
          </a:prstGeom>
          <a:noFill/>
        </p:spPr>
      </p:pic>
      <p:pic>
        <p:nvPicPr>
          <p:cNvPr id="1028" name="Picture 4" descr="http://ramblingroses.net/Feather.JPG"/>
          <p:cNvPicPr>
            <a:picLocks noChangeAspect="1" noChangeArrowheads="1"/>
          </p:cNvPicPr>
          <p:nvPr/>
        </p:nvPicPr>
        <p:blipFill>
          <a:blip r:embed="rId4" cstate="print"/>
          <a:srcRect/>
          <a:stretch>
            <a:fillRect/>
          </a:stretch>
        </p:blipFill>
        <p:spPr bwMode="auto">
          <a:xfrm>
            <a:off x="2971800" y="2429510"/>
            <a:ext cx="3048000" cy="4428490"/>
          </a:xfrm>
          <a:prstGeom prst="rect">
            <a:avLst/>
          </a:prstGeom>
          <a:noFill/>
        </p:spPr>
      </p:pic>
      <p:pic>
        <p:nvPicPr>
          <p:cNvPr id="1032" name="Picture 8" descr="http://images.imagestate.com/Watermark/2335015.jpg"/>
          <p:cNvPicPr>
            <a:picLocks noChangeAspect="1" noChangeArrowheads="1"/>
          </p:cNvPicPr>
          <p:nvPr/>
        </p:nvPicPr>
        <p:blipFill>
          <a:blip r:embed="rId5" cstate="print"/>
          <a:srcRect/>
          <a:stretch>
            <a:fillRect/>
          </a:stretch>
        </p:blipFill>
        <p:spPr bwMode="auto">
          <a:xfrm>
            <a:off x="5984232" y="2057399"/>
            <a:ext cx="3159769" cy="4800601"/>
          </a:xfrm>
          <a:prstGeom prst="rect">
            <a:avLst/>
          </a:prstGeom>
          <a:noFill/>
        </p:spPr>
      </p:pic>
      <p:pic>
        <p:nvPicPr>
          <p:cNvPr id="1030" name="Picture 6" descr="http://www.magellantraders.net/images/products/display/K1067.jpg"/>
          <p:cNvPicPr>
            <a:picLocks noChangeAspect="1" noChangeArrowheads="1"/>
          </p:cNvPicPr>
          <p:nvPr/>
        </p:nvPicPr>
        <p:blipFill>
          <a:blip r:embed="rId6" cstate="print"/>
          <a:srcRect/>
          <a:stretch>
            <a:fillRect/>
          </a:stretch>
        </p:blipFill>
        <p:spPr bwMode="auto">
          <a:xfrm>
            <a:off x="6400800" y="0"/>
            <a:ext cx="3149600" cy="2438400"/>
          </a:xfrm>
          <a:prstGeom prst="rect">
            <a:avLst/>
          </a:prstGeom>
          <a:noFill/>
        </p:spPr>
      </p:pic>
      <p:pic>
        <p:nvPicPr>
          <p:cNvPr id="58370" name="Picture 2" descr="http://upload.wikimedia.org/wikipedia/commons/thumb/6/6f/Koteka.jpg/250px-Koteka.jpg"/>
          <p:cNvPicPr>
            <a:picLocks noChangeAspect="1" noChangeArrowheads="1"/>
          </p:cNvPicPr>
          <p:nvPr/>
        </p:nvPicPr>
        <p:blipFill>
          <a:blip r:embed="rId7" cstate="print"/>
          <a:srcRect/>
          <a:stretch>
            <a:fillRect/>
          </a:stretch>
        </p:blipFill>
        <p:spPr bwMode="auto">
          <a:xfrm>
            <a:off x="5105400" y="0"/>
            <a:ext cx="1771650" cy="243779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0600"/>
            <a:ext cx="7772400" cy="4419599"/>
          </a:xfrm>
        </p:spPr>
        <p:txBody>
          <a:bodyPr>
            <a:normAutofit fontScale="90000"/>
          </a:bodyPr>
          <a:lstStyle/>
          <a:p>
            <a:r>
              <a:rPr lang="en-US" sz="6000" dirty="0" smtClean="0">
                <a:solidFill>
                  <a:srgbClr val="FFFF00"/>
                </a:solidFill>
              </a:rPr>
              <a:t>Evolution</a:t>
            </a:r>
            <a:r>
              <a:rPr lang="en-US" sz="6000" dirty="0" smtClean="0"/>
              <a:t> theory provides us a </a:t>
            </a:r>
            <a:r>
              <a:rPr lang="en-US" sz="6000" dirty="0" smtClean="0">
                <a:solidFill>
                  <a:srgbClr val="FF0000"/>
                </a:solidFill>
              </a:rPr>
              <a:t>testable hypothesis</a:t>
            </a:r>
            <a:r>
              <a:rPr lang="en-US" sz="6000" dirty="0" smtClean="0"/>
              <a:t> for us to better understand ourselves</a:t>
            </a:r>
            <a:endParaRPr lang="en-US" sz="6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838200"/>
            <a:ext cx="7772400" cy="5181600"/>
          </a:xfrm>
        </p:spPr>
        <p:txBody>
          <a:bodyPr>
            <a:normAutofit/>
          </a:bodyPr>
          <a:lstStyle/>
          <a:p>
            <a:r>
              <a:rPr lang="en-US" sz="5400" dirty="0" smtClean="0">
                <a:solidFill>
                  <a:srgbClr val="FFFF00"/>
                </a:solidFill>
              </a:rPr>
              <a:t>           Blood-donation</a:t>
            </a:r>
            <a:r>
              <a:rPr lang="en-US" sz="5400" dirty="0" smtClean="0"/>
              <a:t/>
            </a:r>
            <a:br>
              <a:rPr lang="en-US" sz="5400" dirty="0" smtClean="0"/>
            </a:br>
            <a:r>
              <a:rPr lang="en-US" sz="5400" dirty="0" smtClean="0"/>
              <a:t/>
            </a:r>
            <a:br>
              <a:rPr lang="en-US" sz="5400" dirty="0" smtClean="0"/>
            </a:br>
            <a:r>
              <a:rPr lang="en-US" sz="5400" dirty="0" smtClean="0"/>
              <a:t>Evolutionary adaptive?</a:t>
            </a:r>
            <a:br>
              <a:rPr lang="en-US" sz="5400" dirty="0" smtClean="0"/>
            </a:br>
            <a:r>
              <a:rPr lang="en-US" sz="5400" dirty="0"/>
              <a:t/>
            </a:r>
            <a:br>
              <a:rPr lang="en-US" sz="5400" dirty="0"/>
            </a:br>
            <a:r>
              <a:rPr lang="en-US" sz="5400" dirty="0" smtClean="0"/>
              <a:t>Cultural dependence?</a:t>
            </a:r>
            <a:endParaRPr lang="en-US" sz="5400" dirty="0"/>
          </a:p>
        </p:txBody>
      </p:sp>
      <p:pic>
        <p:nvPicPr>
          <p:cNvPr id="25604" name="Picture 4" descr="http://photos1.fotosearch.com/bthumb/CSP/CSP539/k5395981.jpg"/>
          <p:cNvPicPr>
            <a:picLocks noChangeAspect="1" noChangeArrowheads="1"/>
          </p:cNvPicPr>
          <p:nvPr/>
        </p:nvPicPr>
        <p:blipFill>
          <a:blip r:embed="rId2" cstate="print"/>
          <a:srcRect/>
          <a:stretch>
            <a:fillRect/>
          </a:stretch>
        </p:blipFill>
        <p:spPr bwMode="auto">
          <a:xfrm>
            <a:off x="-1" y="0"/>
            <a:ext cx="4241571" cy="28194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771676"/>
            <a:ext cx="9144000" cy="2435758"/>
          </a:xfrm>
        </p:spPr>
        <p:txBody>
          <a:bodyPr>
            <a:noAutofit/>
          </a:bodyPr>
          <a:lstStyle/>
          <a:p>
            <a:pPr marL="514350" indent="-514350" algn="l">
              <a:buAutoNum type="arabicPeriod"/>
            </a:pPr>
            <a:r>
              <a:rPr lang="en-US" sz="4800" dirty="0" smtClean="0">
                <a:solidFill>
                  <a:schemeClr val="tx1"/>
                </a:solidFill>
              </a:rPr>
              <a:t>Gestural theory: </a:t>
            </a:r>
          </a:p>
          <a:p>
            <a:pPr marL="514350" indent="-514350" algn="l"/>
            <a:r>
              <a:rPr lang="en-US" sz="3500" dirty="0" smtClean="0">
                <a:solidFill>
                  <a:schemeClr val="tx1"/>
                </a:solidFill>
              </a:rPr>
              <a:t>     Human </a:t>
            </a:r>
            <a:r>
              <a:rPr lang="en-US" sz="3500" dirty="0">
                <a:solidFill>
                  <a:schemeClr val="tx1"/>
                </a:solidFill>
              </a:rPr>
              <a:t>language developed </a:t>
            </a:r>
            <a:r>
              <a:rPr lang="en-US" sz="3500" dirty="0" smtClean="0">
                <a:solidFill>
                  <a:schemeClr val="tx1"/>
                </a:solidFill>
              </a:rPr>
              <a:t>from gestures that were used for communication.  </a:t>
            </a:r>
          </a:p>
          <a:p>
            <a:pPr algn="l"/>
            <a:r>
              <a:rPr lang="en-US" sz="3500" dirty="0" smtClean="0">
                <a:solidFill>
                  <a:schemeClr val="tx1"/>
                </a:solidFill>
              </a:rPr>
              <a:t> </a:t>
            </a:r>
            <a:endParaRPr lang="en-US" sz="3500" dirty="0">
              <a:solidFill>
                <a:srgbClr val="BFBFBF"/>
              </a:solidFill>
            </a:endParaRPr>
          </a:p>
        </p:txBody>
      </p:sp>
      <p:sp>
        <p:nvSpPr>
          <p:cNvPr id="4" name="Rectangle 3"/>
          <p:cNvSpPr/>
          <p:nvPr/>
        </p:nvSpPr>
        <p:spPr>
          <a:xfrm>
            <a:off x="0" y="2982130"/>
            <a:ext cx="9143999" cy="2862322"/>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sz="3600" dirty="0" smtClean="0">
                <a:solidFill>
                  <a:srgbClr val="FFFF00"/>
                </a:solidFill>
              </a:rPr>
              <a:t>Gestural language and vocal language depend on similar neural systems. </a:t>
            </a:r>
          </a:p>
          <a:p>
            <a:endParaRPr lang="en-US" sz="3600" dirty="0" smtClean="0"/>
          </a:p>
          <a:p>
            <a:r>
              <a:rPr lang="en-US" sz="3600" dirty="0" smtClean="0">
                <a:solidFill>
                  <a:schemeClr val="accent2">
                    <a:lumMod val="60000"/>
                    <a:lumOff val="40000"/>
                  </a:schemeClr>
                </a:solidFill>
              </a:rPr>
              <a:t>Nonhuman primates can use gestures or symbols for  primitive communication.</a:t>
            </a:r>
            <a:endParaRPr lang="en-US" sz="3600" dirty="0">
              <a:solidFill>
                <a:schemeClr val="accent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2400"/>
            <a:ext cx="8991600" cy="2362199"/>
          </a:xfrm>
        </p:spPr>
        <p:txBody>
          <a:bodyPr>
            <a:normAutofit/>
          </a:bodyPr>
          <a:lstStyle/>
          <a:p>
            <a:r>
              <a:rPr lang="en-US" sz="6000" dirty="0" smtClean="0"/>
              <a:t>Animals: altruistic behavior</a:t>
            </a:r>
            <a:endParaRPr lang="en-US" sz="6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7400" y="1905000"/>
            <a:ext cx="4158703" cy="707886"/>
          </a:xfrm>
          <a:prstGeom prst="rect">
            <a:avLst/>
          </a:prstGeom>
          <a:noFill/>
        </p:spPr>
        <p:txBody>
          <a:bodyPr wrap="none" rtlCol="0">
            <a:spAutoFit/>
          </a:bodyPr>
          <a:lstStyle/>
          <a:p>
            <a:r>
              <a:rPr lang="en-US" sz="4000" dirty="0" smtClean="0">
                <a:latin typeface="Arial" pitchFamily="34" charset="0"/>
                <a:cs typeface="Arial" pitchFamily="34" charset="0"/>
              </a:rPr>
              <a:t>Tit for tat strategy</a:t>
            </a:r>
            <a:endParaRPr lang="en-US" sz="4000" dirty="0">
              <a:latin typeface="Arial" pitchFamily="34" charset="0"/>
              <a:cs typeface="Arial" pitchFamily="34" charset="0"/>
            </a:endParaRPr>
          </a:p>
        </p:txBody>
      </p:sp>
      <p:sp>
        <p:nvSpPr>
          <p:cNvPr id="3" name="TextBox 2"/>
          <p:cNvSpPr txBox="1"/>
          <p:nvPr/>
        </p:nvSpPr>
        <p:spPr>
          <a:xfrm>
            <a:off x="533400" y="2362200"/>
            <a:ext cx="266420" cy="1384995"/>
          </a:xfrm>
          <a:prstGeom prst="rect">
            <a:avLst/>
          </a:prstGeom>
          <a:noFill/>
        </p:spPr>
        <p:txBody>
          <a:bodyPr wrap="none" rtlCol="0">
            <a:spAutoFit/>
          </a:bodyPr>
          <a:lstStyle/>
          <a:p>
            <a:pPr marL="342900" indent="-342900"/>
            <a:r>
              <a:rPr lang="en-US" sz="2800" dirty="0" smtClean="0"/>
              <a:t> </a:t>
            </a:r>
          </a:p>
          <a:p>
            <a:pPr marL="342900" indent="-342900"/>
            <a:endParaRPr lang="en-US" sz="2800" dirty="0" smtClean="0"/>
          </a:p>
          <a:p>
            <a:pPr marL="342900" indent="-342900"/>
            <a:endParaRPr lang="en-US" sz="2800" dirty="0"/>
          </a:p>
        </p:txBody>
      </p:sp>
      <p:sp>
        <p:nvSpPr>
          <p:cNvPr id="4" name="TextBox 3"/>
          <p:cNvSpPr txBox="1"/>
          <p:nvPr/>
        </p:nvSpPr>
        <p:spPr>
          <a:xfrm>
            <a:off x="-44413" y="609600"/>
            <a:ext cx="9188413" cy="707886"/>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US" sz="4000" dirty="0" smtClean="0"/>
              <a:t>Food sharing in blood-sucking vampire bats</a:t>
            </a:r>
            <a:endParaRPr lang="en-US" sz="4000" dirty="0"/>
          </a:p>
        </p:txBody>
      </p:sp>
      <p:pic>
        <p:nvPicPr>
          <p:cNvPr id="18434" name="Picture 2" descr="http://vampirelegends.files.wordpress.com/2010/05/vamp-tuey1.jpg"/>
          <p:cNvPicPr>
            <a:picLocks noChangeAspect="1" noChangeArrowheads="1"/>
          </p:cNvPicPr>
          <p:nvPr/>
        </p:nvPicPr>
        <p:blipFill>
          <a:blip r:embed="rId2" cstate="print"/>
          <a:srcRect/>
          <a:stretch>
            <a:fillRect/>
          </a:stretch>
        </p:blipFill>
        <p:spPr bwMode="auto">
          <a:xfrm>
            <a:off x="3505200" y="3124200"/>
            <a:ext cx="4663439" cy="2743200"/>
          </a:xfrm>
          <a:prstGeom prst="rect">
            <a:avLst/>
          </a:prstGeom>
          <a:noFill/>
        </p:spPr>
      </p:pic>
      <p:sp>
        <p:nvSpPr>
          <p:cNvPr id="18436" name="AutoShape 4"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38" name="AutoShape 6"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40" name="AutoShape 8"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42" name="AutoShape 10"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44" name="AutoShape 12"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8446" name="Picture 14" descr="http://t2.gstatic.com/images?q=tbn:ANd9GcR2E-5w_MPAiRY5ECRBjnX9ME7HaeS_kU4TJgwA_IjwZP2L3o5Hlg&amp;t=1"/>
          <p:cNvPicPr>
            <a:picLocks noChangeAspect="1" noChangeArrowheads="1"/>
          </p:cNvPicPr>
          <p:nvPr/>
        </p:nvPicPr>
        <p:blipFill>
          <a:blip r:embed="rId3" cstate="print"/>
          <a:srcRect/>
          <a:stretch>
            <a:fillRect/>
          </a:stretch>
        </p:blipFill>
        <p:spPr bwMode="auto">
          <a:xfrm>
            <a:off x="381000" y="3124200"/>
            <a:ext cx="3135084" cy="2743200"/>
          </a:xfrm>
          <a:prstGeom prst="rect">
            <a:avLst/>
          </a:prstGeom>
          <a:noFill/>
        </p:spPr>
      </p:pic>
      <p:sp>
        <p:nvSpPr>
          <p:cNvPr id="12" name="TextBox 11"/>
          <p:cNvSpPr txBox="1"/>
          <p:nvPr/>
        </p:nvSpPr>
        <p:spPr>
          <a:xfrm>
            <a:off x="76200" y="6096000"/>
            <a:ext cx="8893012" cy="461665"/>
          </a:xfrm>
          <a:prstGeom prst="rect">
            <a:avLst/>
          </a:prstGeom>
          <a:noFill/>
        </p:spPr>
        <p:txBody>
          <a:bodyPr wrap="none" rtlCol="0">
            <a:spAutoFit/>
          </a:bodyPr>
          <a:lstStyle/>
          <a:p>
            <a:r>
              <a:rPr lang="en-US" sz="2400" dirty="0" smtClean="0">
                <a:latin typeface="Times New Roman" pitchFamily="18" charset="0"/>
                <a:cs typeface="Times New Roman" pitchFamily="18" charset="0"/>
              </a:rPr>
              <a:t>Female bats regurgitate blood meals to others that failed to obtain food</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descr="data:image/jpg;base64,/9j/4AAQSkZJRgABAQAAAQABAAD/2wBDAAkGBwgHBgkIBwgKCgkLDRYPDQwMDRsUFRAWIB0iIiAdHx8kKDQsJCYxJx8fLT0tMTU3Ojo6Iys/RD84QzQ5Ojf/2wBDAQoKCg0MDRoPDxo3JR8lNzc3Nzc3Nzc3Nzc3Nzc3Nzc3Nzc3Nzc3Nzc3Nzc3Nzc3Nzc3Nzc3Nzc3Nzc3Nzc3Nzf/wAARCABaAIcDASIAAhEBAxEB/8QAGwAAAgMBAQEAAAAAAAAAAAAAAAECAwQFBgf/xAAxEAABBAEDAwIFAgYDAAAAAAABAAIDEQQFEiETMUEGURQiYXGBMpEHJELR8PEzUrH/xAAYAQEBAQEBAAAAAAAAAAAAAAAAAQIDBP/EABwRAQEBAQADAQEAAAAAAAAAAAABEQIDEjEhQf/aAAwDAQACEQMRAD8A4yE0UvE6EhNCBIQUIBCFDIeYYTKWktBonwrzL1cgkUigXtG6rrmkJ8ESgJprQE0IWaBCaECpCdIQTpFKdIWsZQISKkUistIFCaSgP85WzSDpmuajNo+XmOx2ssYo32A+7JPFEH8FdD0p6eOu5wOSxx0+A7pyON5/pZf1814H1XltX9K5Go+pNQPpWDIzcOOUNMwADWvqy2zQ4Plerwc5PZjpbrGDq+iZXQl+HmBdti2StJkHght7h+QpQHJLGfF4c2O9wJaHxkBwHeikf4ba/Nb82WCBxINPmLnE3z24vz5K1ZeBrsGJHi5Gr4Do4TbI5Z3Odx2JDWnmvfst98S/SVUhYhNrQNOGnPbfkP8A7LXjyS1/MwRWe/TeePt/pee8z+VqVNCD34TXNQhCaAQhCo0UokK7altXTGVJCgQryFU4cFZxUGsc9waxpc4+GiytUOFRe7Jd02R/qPFA+xPg1fAs/RSO1mPFC1hM+RxCHC7k2k1t8kfLwRwTx7qOp6Vq8GmYeb8BKyHNaXS4z7Lmv77x3LSRzzzfHK7c+GfalrNLk5WPujw8h8cT2ncxpcC4XzuA7dvrwPYLHhxay2fJh9O5eTAXRmZ+PjzPaXEVuHf9XI4/0uXJms+IM2TIJCz5uZQC5vPI4rwb832HK9N/C9smR6qfkxAtxcaA24Pv5XOO1pFnm7Pf+n7LvsjLN6V9fajHnw4euSOy8eR3TLpaD4ySADuPgeQVp1NjI9Sy2REFjZnhpHtZpdXU/TOhYWoHUGY5BildJtMhILjVcfQ2a91xJXb5Xvqtzi6vubXDz9SzF5itCdIXnxsITpFKAQnSKVCQmhUdHYkWrSY1EsXbGGRzVLGyYcDIZlZMTpIotzi0eSGkgfuFZKGsaXPIa0CySaAXIwfUGJkvzYdsjMYtDBlsZZHcuo0aNNH4Bvurzz+jJr+fmyajjskw5DjBjZWRwkkF+57g5hHbu5vN9jY9u3L6r1DK0voOOY3e822TELrcboWCBtHsR2aVydT1qTDxMRuFLlwMkhLMR8WQGwbd5Lh/xggj9JAo3yO4vFiY2vayXu1TNyIoZyC+N7z847Cx4AHj/B1txHNOO7V8/dhbTve5r5J3F20H8bQAPA5580vonpyJnp3Sfh8e977fI53Bc7tZ/b9lzxi4ulNiyC0PeGthjHZrPeh5sk8/YeVLIlfO8ueVjrrFiWo5ZyXBoJLRySf6j7rHSt2pFq892taqpFKzagNTDUKTDVZtT2K4K9qNqs2J7ExFW1Ct2ITF12zGoGNapy6OO2xOc72B4+/a+O/ZN0fyh4osd+lw7FejGHMysaKeF8eQxr4nD5muHBrleZlxMrXR0o6xdLjl3RlrQCRVHa2vNDnt912PVnxUmPFp+BG902WSC4dmtFXz47j8Wt2DhHExWROfveB8767mvHsPAHsAmK5uHpGHgxtjx4B8p3bn/M7d737/AGWyLHdNI2Ng+ZxoLW6NWhrsaAEAdSWwD/1aPP5P/izg5GRC+TLLZA0wQktja5gsm/1X+Bz/AGFz6a19NHTUsNZOmjprV00dNT1GTpo6a1dNHTV9RnDE9i0CNSEaeoy7E9i09NPppgy9NC1dNCYO3tTjcYz+kOaTbmHs7/PdTKiey7YiuSLHdLcdxkirkr9t3t96ColhdG4te0tcPBWk9wpP5wmE9w9zR9B7KDAItzgKv3SmPWlMhFXXHsPZa4TT7HHylZx2H2Uop6aXT+ivTCDP01JmO94Ja21aUJgr+Eluthv2TGFLYGyvupu4PHspNJp3PhMFXwsg7sN+ExiuO2qtwsBS8KQJ55KYIHEkDw0tok0LR8LIKthF9rVlmqs0naYKpMZ0fLgAhTPNoQf/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0" name="AutoShape 4" descr="data:image/jpg;base64,/9j/4AAQSkZJRgABAQAAAQABAAD/2wBDAAkGBwgHBgkIBwgKCgkLDRYPDQwMDRsUFRAWIB0iIiAdHx8kKDQsJCYxJx8fLT0tMTU3Ojo6Iys/RD84QzQ5Ojf/2wBDAQoKCg0MDRoPDxo3JR8lNzc3Nzc3Nzc3Nzc3Nzc3Nzc3Nzc3Nzc3Nzc3Nzc3Nzc3Nzc3Nzc3Nzc3Nzc3Nzc3Nzf/wAARCABaAIcDASIAAhEBAxEB/8QAGwAAAgMBAQEAAAAAAAAAAAAAAAECAwQFBgf/xAAxEAABBAEDAwIFAgYDAAAAAAABAAIDEQQFEiETMUEGURQiYXGBMpEHJELR8PEzUrH/xAAYAQEBAQEBAAAAAAAAAAAAAAAAAQIDBP/EABwRAQEBAQADAQEAAAAAAAAAAAABEQIDEjEhQf/aAAwDAQACEQMRAD8A4yE0UvE6EhNCBIQUIBCFDIeYYTKWktBonwrzL1cgkUigXtG6rrmkJ8ESgJprQE0IWaBCaECpCdIQTpFKdIWsZQISKkUistIFCaSgP85WzSDpmuajNo+XmOx2ssYo32A+7JPFEH8FdD0p6eOu5wOSxx0+A7pyON5/pZf1814H1XltX9K5Go+pNQPpWDIzcOOUNMwADWvqy2zQ4Plerwc5PZjpbrGDq+iZXQl+HmBdti2StJkHght7h+QpQHJLGfF4c2O9wJaHxkBwHeikf4ba/Nb82WCBxINPmLnE3z24vz5K1ZeBrsGJHi5Gr4Do4TbI5Z3Odx2JDWnmvfst98S/SVUhYhNrQNOGnPbfkP8A7LXjyS1/MwRWe/TeePt/pee8z+VqVNCD34TXNQhCaAQhCo0UokK7altXTGVJCgQryFU4cFZxUGsc9waxpc4+GiytUOFRe7Jd02R/qPFA+xPg1fAs/RSO1mPFC1hM+RxCHC7k2k1t8kfLwRwTx7qOp6Vq8GmYeb8BKyHNaXS4z7Lmv77x3LSRzzzfHK7c+GfalrNLk5WPujw8h8cT2ncxpcC4XzuA7dvrwPYLHhxay2fJh9O5eTAXRmZ+PjzPaXEVuHf9XI4/0uXJms+IM2TIJCz5uZQC5vPI4rwb832HK9N/C9smR6qfkxAtxcaA24Pv5XOO1pFnm7Pf+n7LvsjLN6V9fajHnw4euSOy8eR3TLpaD4ySADuPgeQVp1NjI9Sy2REFjZnhpHtZpdXU/TOhYWoHUGY5BildJtMhILjVcfQ2a91xJXb5Xvqtzi6vubXDz9SzF5itCdIXnxsITpFKAQnSKVCQmhUdHYkWrSY1EsXbGGRzVLGyYcDIZlZMTpIotzi0eSGkgfuFZKGsaXPIa0CySaAXIwfUGJkvzYdsjMYtDBlsZZHcuo0aNNH4Bvurzz+jJr+fmyajjskw5DjBjZWRwkkF+57g5hHbu5vN9jY9u3L6r1DK0voOOY3e822TELrcboWCBtHsR2aVydT1qTDxMRuFLlwMkhLMR8WQGwbd5Lh/xggj9JAo3yO4vFiY2vayXu1TNyIoZyC+N7z847Cx4AHj/B1txHNOO7V8/dhbTve5r5J3F20H8bQAPA5580vonpyJnp3Sfh8e977fI53Bc7tZ/b9lzxi4ulNiyC0PeGthjHZrPeh5sk8/YeVLIlfO8ueVjrrFiWo5ZyXBoJLRySf6j7rHSt2pFq892taqpFKzagNTDUKTDVZtT2K4K9qNqs2J7ExFW1Ct2ITF12zGoGNapy6OO2xOc72B4+/a+O/ZN0fyh4osd+lw7FejGHMysaKeF8eQxr4nD5muHBrleZlxMrXR0o6xdLjl3RlrQCRVHa2vNDnt912PVnxUmPFp+BG902WSC4dmtFXz47j8Wt2DhHExWROfveB8767mvHsPAHsAmK5uHpGHgxtjx4B8p3bn/M7d737/AGWyLHdNI2Ng+ZxoLW6NWhrsaAEAdSWwD/1aPP5P/izg5GRC+TLLZA0wQktja5gsm/1X+Bz/AGFz6a19NHTUsNZOmjprV00dNT1GTpo6a1dNHTV9RnDE9i0CNSEaeoy7E9i09NPppgy9NC1dNCYO3tTjcYz+kOaTbmHs7/PdTKiey7YiuSLHdLcdxkirkr9t3t96ColhdG4te0tcPBWk9wpP5wmE9w9zR9B7KDAItzgKv3SmPWlMhFXXHsPZa4TT7HHylZx2H2Uop6aXT+ivTCDP01JmO94Ja21aUJgr+Eluthv2TGFLYGyvupu4PHspNJp3PhMFXwsg7sN+ExiuO2qtwsBS8KQJ55KYIHEkDw0tok0LR8LIKthF9rVlmqs0naYKpMZ0fLgAhTPNoQf/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22" name="Picture 6" descr="http://www.naturephoto-cz.com/photos/auer/pied-kingfisher-IMG_6772mw.jpg"/>
          <p:cNvPicPr>
            <a:picLocks noChangeAspect="1" noChangeArrowheads="1"/>
          </p:cNvPicPr>
          <p:nvPr/>
        </p:nvPicPr>
        <p:blipFill>
          <a:blip r:embed="rId3" cstate="print"/>
          <a:srcRect/>
          <a:stretch>
            <a:fillRect/>
          </a:stretch>
        </p:blipFill>
        <p:spPr bwMode="auto">
          <a:xfrm>
            <a:off x="76200" y="1066800"/>
            <a:ext cx="4953000" cy="3302000"/>
          </a:xfrm>
          <a:prstGeom prst="rect">
            <a:avLst/>
          </a:prstGeom>
          <a:noFill/>
        </p:spPr>
      </p:pic>
      <p:sp>
        <p:nvSpPr>
          <p:cNvPr id="6" name="TextBox 5"/>
          <p:cNvSpPr txBox="1"/>
          <p:nvPr/>
        </p:nvSpPr>
        <p:spPr>
          <a:xfrm>
            <a:off x="1362300" y="152400"/>
            <a:ext cx="6181500" cy="769441"/>
          </a:xfrm>
          <a:prstGeom prst="rect">
            <a:avLst/>
          </a:prstGeom>
          <a:noFill/>
        </p:spPr>
        <p:txBody>
          <a:bodyPr wrap="none" rtlCol="0">
            <a:spAutoFit/>
          </a:bodyPr>
          <a:lstStyle/>
          <a:p>
            <a:r>
              <a:rPr lang="en-US" sz="4400" dirty="0" smtClean="0"/>
              <a:t>Altruism in Pied kingfisher</a:t>
            </a:r>
            <a:endParaRPr lang="en-US" sz="4400" dirty="0"/>
          </a:p>
        </p:txBody>
      </p:sp>
      <p:sp>
        <p:nvSpPr>
          <p:cNvPr id="10" name="TextBox 9"/>
          <p:cNvSpPr txBox="1"/>
          <p:nvPr/>
        </p:nvSpPr>
        <p:spPr>
          <a:xfrm>
            <a:off x="561281" y="6400800"/>
            <a:ext cx="8049319" cy="369332"/>
          </a:xfrm>
          <a:prstGeom prst="rect">
            <a:avLst/>
          </a:prstGeom>
          <a:noFill/>
        </p:spPr>
        <p:txBody>
          <a:bodyPr wrap="none" rtlCol="0">
            <a:spAutoFit/>
          </a:bodyPr>
          <a:lstStyle/>
          <a:p>
            <a:r>
              <a:rPr lang="en-US" dirty="0" smtClean="0"/>
              <a:t>O= offspring; </a:t>
            </a:r>
            <a:r>
              <a:rPr lang="en-US" b="1" dirty="0" smtClean="0"/>
              <a:t>s</a:t>
            </a:r>
            <a:r>
              <a:rPr lang="en-US" dirty="0" smtClean="0"/>
              <a:t> = p of survival to next year; </a:t>
            </a:r>
            <a:r>
              <a:rPr lang="en-US" b="1" dirty="0" smtClean="0"/>
              <a:t>m</a:t>
            </a:r>
            <a:r>
              <a:rPr lang="en-US" dirty="0" smtClean="0"/>
              <a:t>= p of finding a mate in the second year</a:t>
            </a:r>
            <a:endParaRPr lang="en-US" dirty="0"/>
          </a:p>
        </p:txBody>
      </p:sp>
      <p:graphicFrame>
        <p:nvGraphicFramePr>
          <p:cNvPr id="8" name="Table 7"/>
          <p:cNvGraphicFramePr>
            <a:graphicFrameLocks noGrp="1"/>
          </p:cNvGraphicFramePr>
          <p:nvPr/>
        </p:nvGraphicFramePr>
        <p:xfrm>
          <a:off x="685800" y="4572000"/>
          <a:ext cx="7620000" cy="1783080"/>
        </p:xfrm>
        <a:graphic>
          <a:graphicData uri="http://schemas.openxmlformats.org/drawingml/2006/table">
            <a:tbl>
              <a:tblPr firstRow="1" bandRow="1">
                <a:tableStyleId>{5C22544A-7EE6-4342-B048-85BDC9FD1C3A}</a:tableStyleId>
              </a:tblPr>
              <a:tblGrid>
                <a:gridCol w="1905000"/>
                <a:gridCol w="2286000"/>
                <a:gridCol w="3429000"/>
              </a:tblGrid>
              <a:tr h="238760">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Young       </a:t>
                      </a:r>
                      <a:r>
                        <a:rPr lang="en-US" sz="2000" dirty="0" smtClean="0"/>
                        <a:t>r  </a:t>
                      </a:r>
                      <a:r>
                        <a:rPr lang="en-US" dirty="0" smtClean="0"/>
                        <a:t>         f1</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O        </a:t>
                      </a:r>
                      <a:r>
                        <a:rPr lang="en-US" sz="1800" dirty="0" smtClean="0"/>
                        <a:t>r</a:t>
                      </a:r>
                      <a:r>
                        <a:rPr lang="en-US" sz="1800" baseline="0" dirty="0" smtClean="0"/>
                        <a:t>           s         m</a:t>
                      </a:r>
                      <a:r>
                        <a:rPr lang="en-US" baseline="0" dirty="0" smtClean="0"/>
                        <a:t>          f2</a:t>
                      </a:r>
                      <a:endParaRPr lang="en-US" dirty="0" smtClean="0"/>
                    </a:p>
                    <a:p>
                      <a:endParaRPr lang="en-US" dirty="0"/>
                    </a:p>
                  </a:txBody>
                  <a:tcPr/>
                </a:tc>
              </a:tr>
              <a:tr h="370840">
                <a:tc>
                  <a:txBody>
                    <a:bodyPr/>
                    <a:lstStyle/>
                    <a:p>
                      <a:r>
                        <a:rPr lang="en-US" dirty="0" smtClean="0"/>
                        <a:t>Primary helper</a:t>
                      </a:r>
                      <a:endParaRPr lang="en-US" dirty="0"/>
                    </a:p>
                  </a:txBody>
                  <a:tcPr/>
                </a:tc>
                <a:tc>
                  <a:txBody>
                    <a:bodyPr/>
                    <a:lstStyle/>
                    <a:p>
                      <a:r>
                        <a:rPr lang="en-US" dirty="0" smtClean="0"/>
                        <a:t>1.8      x  0.32 = 0.58</a:t>
                      </a:r>
                      <a:endParaRPr lang="en-US" dirty="0"/>
                    </a:p>
                  </a:txBody>
                  <a:tcPr/>
                </a:tc>
                <a:tc>
                  <a:txBody>
                    <a:bodyPr/>
                    <a:lstStyle/>
                    <a:p>
                      <a:r>
                        <a:rPr lang="en-US" dirty="0" smtClean="0"/>
                        <a:t>2.5 x 0.50 x  0.54  x</a:t>
                      </a:r>
                      <a:r>
                        <a:rPr lang="en-US" baseline="0" dirty="0" smtClean="0"/>
                        <a:t>  0.60  = 0.41</a:t>
                      </a:r>
                      <a:endParaRPr lang="en-US" dirty="0"/>
                    </a:p>
                  </a:txBody>
                  <a:tcPr/>
                </a:tc>
              </a:tr>
              <a:tr h="370840">
                <a:tc>
                  <a:txBody>
                    <a:bodyPr/>
                    <a:lstStyle/>
                    <a:p>
                      <a:r>
                        <a:rPr lang="en-US" dirty="0" smtClean="0"/>
                        <a:t>Secondary helper</a:t>
                      </a:r>
                      <a:endParaRPr lang="en-US" dirty="0"/>
                    </a:p>
                  </a:txBody>
                  <a:tcPr/>
                </a:tc>
                <a:tc>
                  <a:txBody>
                    <a:bodyPr/>
                    <a:lstStyle/>
                    <a:p>
                      <a:r>
                        <a:rPr lang="en-US" dirty="0" smtClean="0"/>
                        <a:t>1.3      x  0.00</a:t>
                      </a:r>
                      <a:r>
                        <a:rPr lang="en-US" baseline="0" dirty="0" smtClean="0"/>
                        <a:t> = 0.00</a:t>
                      </a:r>
                      <a:endParaRPr lang="en-US" dirty="0"/>
                    </a:p>
                  </a:txBody>
                  <a:tcPr/>
                </a:tc>
                <a:tc>
                  <a:txBody>
                    <a:bodyPr/>
                    <a:lstStyle/>
                    <a:p>
                      <a:r>
                        <a:rPr lang="en-US" dirty="0" smtClean="0"/>
                        <a:t>2.5</a:t>
                      </a:r>
                      <a:r>
                        <a:rPr lang="en-US" baseline="0" dirty="0" smtClean="0"/>
                        <a:t> x 0.50 x  0.74  x  0.91  = 0.84</a:t>
                      </a:r>
                      <a:endParaRPr lang="en-US" dirty="0"/>
                    </a:p>
                  </a:txBody>
                  <a:tcPr/>
                </a:tc>
              </a:tr>
              <a:tr h="370840">
                <a:tc>
                  <a:txBody>
                    <a:bodyPr/>
                    <a:lstStyle/>
                    <a:p>
                      <a:r>
                        <a:rPr lang="en-US" dirty="0" smtClean="0"/>
                        <a:t>Delayer</a:t>
                      </a:r>
                      <a:endParaRPr lang="en-US" dirty="0"/>
                    </a:p>
                  </a:txBody>
                  <a:tcPr/>
                </a:tc>
                <a:tc>
                  <a:txBody>
                    <a:bodyPr/>
                    <a:lstStyle/>
                    <a:p>
                      <a:r>
                        <a:rPr lang="en-US" dirty="0" smtClean="0"/>
                        <a:t>0.0      x  0.00 = 0.00</a:t>
                      </a:r>
                      <a:endParaRPr lang="en-US" dirty="0"/>
                    </a:p>
                  </a:txBody>
                  <a:tcPr/>
                </a:tc>
                <a:tc>
                  <a:txBody>
                    <a:bodyPr/>
                    <a:lstStyle/>
                    <a:p>
                      <a:r>
                        <a:rPr lang="en-US" dirty="0" smtClean="0"/>
                        <a:t>2.5 x 0.50 x  0.70  x  0.33  = 0.29  </a:t>
                      </a:r>
                      <a:endParaRPr lang="en-US" dirty="0"/>
                    </a:p>
                  </a:txBody>
                  <a:tcPr/>
                </a:tc>
              </a:tr>
            </a:tbl>
          </a:graphicData>
        </a:graphic>
      </p:graphicFrame>
      <p:pic>
        <p:nvPicPr>
          <p:cNvPr id="1026" name="Picture 2" descr="C:\Documents and Settings\Wan-chun Liu\My Documents\Downloads\Scan 1 (1).jpeg"/>
          <p:cNvPicPr>
            <a:picLocks noChangeAspect="1" noChangeArrowheads="1"/>
          </p:cNvPicPr>
          <p:nvPr/>
        </p:nvPicPr>
        <p:blipFill>
          <a:blip r:embed="rId4" cstate="print"/>
          <a:srcRect/>
          <a:stretch>
            <a:fillRect/>
          </a:stretch>
        </p:blipFill>
        <p:spPr bwMode="auto">
          <a:xfrm>
            <a:off x="5029200" y="1066800"/>
            <a:ext cx="4038600" cy="33202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5600" y="1828800"/>
            <a:ext cx="2854640" cy="707886"/>
          </a:xfrm>
          <a:prstGeom prst="rect">
            <a:avLst/>
          </a:prstGeom>
          <a:solidFill>
            <a:srgbClr val="C00000"/>
          </a:solidFill>
          <a:ln>
            <a:solidFill>
              <a:srgbClr val="FF0000"/>
            </a:solidFill>
          </a:ln>
        </p:spPr>
        <p:txBody>
          <a:bodyPr wrap="square" rtlCol="0">
            <a:spAutoFit/>
          </a:bodyPr>
          <a:lstStyle/>
          <a:p>
            <a:r>
              <a:rPr lang="en-US" sz="3200" dirty="0" smtClean="0"/>
              <a:t>*</a:t>
            </a:r>
            <a:r>
              <a:rPr lang="en-US" sz="3600" dirty="0" smtClean="0"/>
              <a:t>C</a:t>
            </a:r>
            <a:r>
              <a:rPr lang="en-US" dirty="0" smtClean="0"/>
              <a:t> </a:t>
            </a:r>
            <a:r>
              <a:rPr lang="en-US" sz="2800" dirty="0" smtClean="0"/>
              <a:t>x </a:t>
            </a:r>
            <a:r>
              <a:rPr lang="en-US" sz="4000" dirty="0" err="1" smtClean="0"/>
              <a:t>r</a:t>
            </a:r>
            <a:r>
              <a:rPr lang="en-US" dirty="0" err="1" smtClean="0"/>
              <a:t>c</a:t>
            </a:r>
            <a:r>
              <a:rPr lang="en-US" dirty="0" smtClean="0"/>
              <a:t> </a:t>
            </a:r>
            <a:r>
              <a:rPr lang="en-US" sz="4000" dirty="0" smtClean="0"/>
              <a:t>&lt;</a:t>
            </a:r>
            <a:r>
              <a:rPr lang="en-US" sz="3600" dirty="0" smtClean="0"/>
              <a:t> </a:t>
            </a:r>
            <a:r>
              <a:rPr lang="en-US" sz="3200" dirty="0" smtClean="0"/>
              <a:t>*</a:t>
            </a:r>
            <a:r>
              <a:rPr lang="en-US" sz="3600" dirty="0" smtClean="0"/>
              <a:t>b</a:t>
            </a:r>
            <a:r>
              <a:rPr lang="en-US" dirty="0" smtClean="0"/>
              <a:t> </a:t>
            </a:r>
            <a:r>
              <a:rPr lang="en-US" sz="2800" dirty="0" smtClean="0"/>
              <a:t>x</a:t>
            </a:r>
            <a:r>
              <a:rPr lang="en-US" dirty="0" smtClean="0"/>
              <a:t> </a:t>
            </a:r>
            <a:r>
              <a:rPr lang="en-US" sz="4000" dirty="0" err="1" smtClean="0"/>
              <a:t>r</a:t>
            </a:r>
            <a:r>
              <a:rPr lang="en-US" dirty="0" err="1" smtClean="0"/>
              <a:t>b</a:t>
            </a:r>
            <a:endParaRPr lang="en-US" dirty="0"/>
          </a:p>
        </p:txBody>
      </p:sp>
      <p:sp>
        <p:nvSpPr>
          <p:cNvPr id="5" name="TextBox 4"/>
          <p:cNvSpPr txBox="1"/>
          <p:nvPr/>
        </p:nvSpPr>
        <p:spPr>
          <a:xfrm>
            <a:off x="228600" y="685800"/>
            <a:ext cx="9073638" cy="707886"/>
          </a:xfrm>
          <a:prstGeom prst="rect">
            <a:avLst/>
          </a:prstGeom>
          <a:noFill/>
        </p:spPr>
        <p:txBody>
          <a:bodyPr wrap="none" rtlCol="0">
            <a:spAutoFit/>
          </a:bodyPr>
          <a:lstStyle/>
          <a:p>
            <a:r>
              <a:rPr lang="en-US" sz="4000" dirty="0" smtClean="0">
                <a:latin typeface="Arial" pitchFamily="34" charset="0"/>
                <a:cs typeface="Arial" pitchFamily="34" charset="0"/>
              </a:rPr>
              <a:t>Hamilton’s rule: altruism can evolve if: </a:t>
            </a:r>
            <a:endParaRPr lang="en-US" sz="4000" dirty="0">
              <a:latin typeface="Arial" pitchFamily="34" charset="0"/>
              <a:cs typeface="Arial" pitchFamily="34" charset="0"/>
            </a:endParaRPr>
          </a:p>
        </p:txBody>
      </p:sp>
      <p:sp>
        <p:nvSpPr>
          <p:cNvPr id="7" name="TextBox 6"/>
          <p:cNvSpPr txBox="1"/>
          <p:nvPr/>
        </p:nvSpPr>
        <p:spPr>
          <a:xfrm>
            <a:off x="76200" y="3352800"/>
            <a:ext cx="8953092" cy="2769989"/>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4000" dirty="0" smtClean="0">
                <a:solidFill>
                  <a:schemeClr val="bg1"/>
                </a:solidFill>
                <a:latin typeface="Arial" pitchFamily="34" charset="0"/>
                <a:cs typeface="Arial" pitchFamily="34" charset="0"/>
              </a:rPr>
              <a:t>If the relatedness of the altruist to</a:t>
            </a:r>
          </a:p>
          <a:p>
            <a:r>
              <a:rPr lang="en-US" sz="4000" dirty="0" smtClean="0">
                <a:solidFill>
                  <a:schemeClr val="bg1"/>
                </a:solidFill>
                <a:latin typeface="Arial" pitchFamily="34" charset="0"/>
                <a:cs typeface="Arial" pitchFamily="34" charset="0"/>
              </a:rPr>
              <a:t> the relatives it helps (</a:t>
            </a:r>
            <a:r>
              <a:rPr lang="en-US" sz="5400" dirty="0" err="1" smtClean="0">
                <a:solidFill>
                  <a:schemeClr val="bg1"/>
                </a:solidFill>
              </a:rPr>
              <a:t>r</a:t>
            </a:r>
            <a:r>
              <a:rPr lang="en-US" sz="2400" dirty="0" err="1" smtClean="0">
                <a:solidFill>
                  <a:schemeClr val="bg1"/>
                </a:solidFill>
              </a:rPr>
              <a:t>b</a:t>
            </a:r>
            <a:r>
              <a:rPr lang="en-US" sz="4000" dirty="0" smtClean="0">
                <a:solidFill>
                  <a:schemeClr val="bg1"/>
                </a:solidFill>
              </a:rPr>
              <a:t>) </a:t>
            </a:r>
            <a:r>
              <a:rPr lang="en-US" sz="4000" dirty="0" smtClean="0">
                <a:solidFill>
                  <a:schemeClr val="bg1"/>
                </a:solidFill>
                <a:latin typeface="Arial" pitchFamily="34" charset="0"/>
                <a:cs typeface="Arial" pitchFamily="34" charset="0"/>
              </a:rPr>
              <a:t>is particularly</a:t>
            </a:r>
          </a:p>
          <a:p>
            <a:r>
              <a:rPr lang="en-US" sz="4000" dirty="0" smtClean="0">
                <a:solidFill>
                  <a:schemeClr val="bg1"/>
                </a:solidFill>
                <a:latin typeface="Arial" pitchFamily="34" charset="0"/>
                <a:cs typeface="Arial" pitchFamily="34" charset="0"/>
              </a:rPr>
              <a:t> high, then indirect fitness would </a:t>
            </a:r>
          </a:p>
          <a:p>
            <a:r>
              <a:rPr lang="en-US" sz="4000" dirty="0">
                <a:solidFill>
                  <a:schemeClr val="bg1"/>
                </a:solidFill>
                <a:latin typeface="Arial" pitchFamily="34" charset="0"/>
                <a:cs typeface="Arial" pitchFamily="34" charset="0"/>
              </a:rPr>
              <a:t> </a:t>
            </a:r>
            <a:r>
              <a:rPr lang="en-US" sz="4000" dirty="0" smtClean="0">
                <a:solidFill>
                  <a:schemeClr val="bg1"/>
                </a:solidFill>
                <a:latin typeface="Arial" pitchFamily="34" charset="0"/>
                <a:cs typeface="Arial" pitchFamily="34" charset="0"/>
              </a:rPr>
              <a:t>be increased.</a:t>
            </a:r>
            <a:endParaRPr lang="en-US" sz="4000" dirty="0">
              <a:solidFill>
                <a:schemeClr val="bg1"/>
              </a:solidFill>
              <a:latin typeface="Arial" pitchFamily="34" charset="0"/>
              <a:cs typeface="Arial" pitchFamily="34" charset="0"/>
            </a:endParaRPr>
          </a:p>
        </p:txBody>
      </p:sp>
      <p:sp>
        <p:nvSpPr>
          <p:cNvPr id="8" name="TextBox 7"/>
          <p:cNvSpPr txBox="1"/>
          <p:nvPr/>
        </p:nvSpPr>
        <p:spPr>
          <a:xfrm>
            <a:off x="1524000" y="5715000"/>
            <a:ext cx="470000" cy="707886"/>
          </a:xfrm>
          <a:prstGeom prst="rect">
            <a:avLst/>
          </a:prstGeom>
          <a:noFill/>
        </p:spPr>
        <p:txBody>
          <a:bodyPr wrap="none" rtlCol="0">
            <a:spAutoFit/>
          </a:bodyPr>
          <a:lstStyle/>
          <a:p>
            <a:r>
              <a:rPr lang="en-US" sz="4000" dirty="0" smtClean="0">
                <a:latin typeface="Arial" pitchFamily="34" charset="0"/>
                <a:cs typeface="Arial" pitchFamily="34" charset="0"/>
              </a:rPr>
              <a:t>  </a:t>
            </a:r>
            <a:endParaRPr lang="en-US" sz="40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2400"/>
            <a:ext cx="8991600" cy="2362199"/>
          </a:xfrm>
        </p:spPr>
        <p:txBody>
          <a:bodyPr>
            <a:normAutofit/>
          </a:bodyPr>
          <a:lstStyle/>
          <a:p>
            <a:r>
              <a:rPr lang="en-US" sz="6000" dirty="0" smtClean="0"/>
              <a:t>Animals: altruistic behavior</a:t>
            </a:r>
            <a:endParaRPr lang="en-US" sz="6000" dirty="0"/>
          </a:p>
        </p:txBody>
      </p:sp>
      <p:sp>
        <p:nvSpPr>
          <p:cNvPr id="3" name="TextBox 2"/>
          <p:cNvSpPr txBox="1"/>
          <p:nvPr/>
        </p:nvSpPr>
        <p:spPr>
          <a:xfrm>
            <a:off x="381000" y="2514600"/>
            <a:ext cx="8410829" cy="2554545"/>
          </a:xfrm>
          <a:prstGeom prst="rect">
            <a:avLst/>
          </a:prstGeom>
          <a:ln/>
        </p:spPr>
        <p:style>
          <a:lnRef idx="1">
            <a:schemeClr val="accent3"/>
          </a:lnRef>
          <a:fillRef idx="2">
            <a:schemeClr val="accent3"/>
          </a:fillRef>
          <a:effectRef idx="1">
            <a:schemeClr val="accent3"/>
          </a:effectRef>
          <a:fontRef idx="minor">
            <a:schemeClr val="dk1"/>
          </a:fontRef>
        </p:style>
        <p:txBody>
          <a:bodyPr wrap="none" rtlCol="0">
            <a:spAutoFit/>
          </a:bodyPr>
          <a:lstStyle/>
          <a:p>
            <a:pPr marL="342900" indent="-342900">
              <a:buAutoNum type="arabicPeriod"/>
            </a:pPr>
            <a:r>
              <a:rPr lang="en-US" sz="4000" dirty="0" smtClean="0"/>
              <a:t> Indirect benefit from inclusive fitness</a:t>
            </a:r>
          </a:p>
          <a:p>
            <a:pPr marL="342900" indent="-342900">
              <a:buAutoNum type="arabicPeriod"/>
            </a:pPr>
            <a:endParaRPr lang="en-US" sz="4000" dirty="0"/>
          </a:p>
          <a:p>
            <a:pPr marL="342900" indent="-342900">
              <a:buAutoNum type="arabicPeriod"/>
            </a:pPr>
            <a:r>
              <a:rPr lang="en-US" sz="4000" dirty="0" smtClean="0"/>
              <a:t> Direct benefit: Chance to acquire</a:t>
            </a:r>
          </a:p>
          <a:p>
            <a:pPr marL="342900" indent="-342900"/>
            <a:r>
              <a:rPr lang="en-US" sz="4000" dirty="0"/>
              <a:t> </a:t>
            </a:r>
            <a:r>
              <a:rPr lang="en-US" sz="4000" dirty="0" smtClean="0"/>
              <a:t>      resource/ reproductive success</a:t>
            </a:r>
            <a:endParaRPr lang="en-US" sz="40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838200"/>
            <a:ext cx="7772400" cy="5181600"/>
          </a:xfrm>
        </p:spPr>
        <p:txBody>
          <a:bodyPr>
            <a:normAutofit/>
          </a:bodyPr>
          <a:lstStyle/>
          <a:p>
            <a:r>
              <a:rPr lang="en-US" sz="5400" dirty="0" smtClean="0">
                <a:solidFill>
                  <a:srgbClr val="FFFF00"/>
                </a:solidFill>
              </a:rPr>
              <a:t>           Blood-donation</a:t>
            </a:r>
            <a:r>
              <a:rPr lang="en-US" sz="5400" dirty="0" smtClean="0"/>
              <a:t/>
            </a:r>
            <a:br>
              <a:rPr lang="en-US" sz="5400" dirty="0" smtClean="0"/>
            </a:br>
            <a:r>
              <a:rPr lang="en-US" sz="5400" dirty="0" smtClean="0"/>
              <a:t/>
            </a:r>
            <a:br>
              <a:rPr lang="en-US" sz="5400" dirty="0" smtClean="0"/>
            </a:br>
            <a:r>
              <a:rPr lang="en-US" sz="5400" dirty="0" smtClean="0"/>
              <a:t>Evolutionary adaptive?</a:t>
            </a:r>
            <a:br>
              <a:rPr lang="en-US" sz="5400" dirty="0" smtClean="0"/>
            </a:br>
            <a:r>
              <a:rPr lang="en-US" sz="5400" dirty="0"/>
              <a:t/>
            </a:r>
            <a:br>
              <a:rPr lang="en-US" sz="5400" dirty="0"/>
            </a:br>
            <a:r>
              <a:rPr lang="en-US" sz="5400" dirty="0" smtClean="0"/>
              <a:t>Cultural dependence?</a:t>
            </a:r>
            <a:endParaRPr lang="en-US" sz="5400" dirty="0"/>
          </a:p>
        </p:txBody>
      </p:sp>
      <p:pic>
        <p:nvPicPr>
          <p:cNvPr id="25604" name="Picture 4" descr="http://photos1.fotosearch.com/bthumb/CSP/CSP539/k5395981.jpg"/>
          <p:cNvPicPr>
            <a:picLocks noChangeAspect="1" noChangeArrowheads="1"/>
          </p:cNvPicPr>
          <p:nvPr/>
        </p:nvPicPr>
        <p:blipFill>
          <a:blip r:embed="rId3" cstate="print"/>
          <a:srcRect/>
          <a:stretch>
            <a:fillRect/>
          </a:stretch>
        </p:blipFill>
        <p:spPr bwMode="auto">
          <a:xfrm>
            <a:off x="-1" y="0"/>
            <a:ext cx="4241571" cy="28194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
            <a:ext cx="7772400" cy="3276600"/>
          </a:xfrm>
        </p:spPr>
        <p:txBody>
          <a:bodyPr>
            <a:normAutofit/>
          </a:bodyPr>
          <a:lstStyle/>
          <a:p>
            <a:r>
              <a:rPr lang="en-US" sz="6000" dirty="0" smtClean="0"/>
              <a:t>Evolutionary hypothesis of blood donation:</a:t>
            </a:r>
            <a:endParaRPr lang="en-US" sz="6000" dirty="0"/>
          </a:p>
        </p:txBody>
      </p:sp>
      <p:sp>
        <p:nvSpPr>
          <p:cNvPr id="3" name="TextBox 2"/>
          <p:cNvSpPr txBox="1"/>
          <p:nvPr/>
        </p:nvSpPr>
        <p:spPr>
          <a:xfrm>
            <a:off x="1143000" y="3505200"/>
            <a:ext cx="678180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4800" dirty="0" smtClean="0"/>
              <a:t>Blood donor is repaid by the donor’s everyday’s companions</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
            <a:ext cx="7772400" cy="3276600"/>
          </a:xfrm>
        </p:spPr>
        <p:txBody>
          <a:bodyPr>
            <a:normAutofit/>
          </a:bodyPr>
          <a:lstStyle/>
          <a:p>
            <a:r>
              <a:rPr lang="en-US" sz="6000" dirty="0" smtClean="0"/>
              <a:t>How do you test this hypothesis?</a:t>
            </a:r>
            <a:endParaRPr lang="en-US" sz="6000" dirty="0"/>
          </a:p>
        </p:txBody>
      </p:sp>
      <p:sp>
        <p:nvSpPr>
          <p:cNvPr id="3" name="TextBox 2"/>
          <p:cNvSpPr txBox="1"/>
          <p:nvPr/>
        </p:nvSpPr>
        <p:spPr>
          <a:xfrm>
            <a:off x="1143000" y="3505200"/>
            <a:ext cx="6781800"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4800" dirty="0" smtClean="0"/>
              <a:t>Prediction: donors should</a:t>
            </a:r>
          </a:p>
          <a:p>
            <a:r>
              <a:rPr lang="en-US" sz="4800" dirty="0" smtClean="0"/>
              <a:t> let their friends know…</a:t>
            </a:r>
            <a:endParaRPr lang="en-US" dirty="0"/>
          </a:p>
        </p:txBody>
      </p:sp>
      <p:sp>
        <p:nvSpPr>
          <p:cNvPr id="4" name="TextBox 3"/>
          <p:cNvSpPr txBox="1"/>
          <p:nvPr/>
        </p:nvSpPr>
        <p:spPr>
          <a:xfrm>
            <a:off x="7162800" y="3733800"/>
            <a:ext cx="798617" cy="1569660"/>
          </a:xfrm>
          <a:prstGeom prst="rect">
            <a:avLst/>
          </a:prstGeom>
          <a:noFill/>
        </p:spPr>
        <p:txBody>
          <a:bodyPr wrap="none" rtlCol="0">
            <a:spAutoFit/>
          </a:bodyPr>
          <a:lstStyle/>
          <a:p>
            <a:r>
              <a:rPr lang="en-US" sz="9600" dirty="0" smtClean="0">
                <a:solidFill>
                  <a:srgbClr val="FF0000"/>
                </a:solidFill>
              </a:rPr>
              <a:t>√</a:t>
            </a:r>
            <a:endParaRPr lang="en-US" sz="9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
            <a:ext cx="7772400" cy="3276600"/>
          </a:xfrm>
        </p:spPr>
        <p:txBody>
          <a:bodyPr>
            <a:normAutofit/>
          </a:bodyPr>
          <a:lstStyle/>
          <a:p>
            <a:r>
              <a:rPr lang="en-US" sz="6000" dirty="0" smtClean="0"/>
              <a:t>How do you test this hypothesis?</a:t>
            </a:r>
            <a:endParaRPr lang="en-US" sz="6000" dirty="0"/>
          </a:p>
        </p:txBody>
      </p:sp>
      <p:sp>
        <p:nvSpPr>
          <p:cNvPr id="3" name="TextBox 2"/>
          <p:cNvSpPr txBox="1"/>
          <p:nvPr/>
        </p:nvSpPr>
        <p:spPr>
          <a:xfrm>
            <a:off x="1143000" y="3505200"/>
            <a:ext cx="678180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4800" dirty="0" smtClean="0"/>
              <a:t>Prediction: people will be</a:t>
            </a:r>
          </a:p>
          <a:p>
            <a:r>
              <a:rPr lang="en-US" sz="4800" dirty="0" smtClean="0"/>
              <a:t>  reluctant to broadcast</a:t>
            </a:r>
          </a:p>
          <a:p>
            <a:r>
              <a:rPr lang="en-US" sz="4800" dirty="0" smtClean="0"/>
              <a:t> their refusal to donate…</a:t>
            </a:r>
            <a:endParaRPr lang="en-US" dirty="0"/>
          </a:p>
        </p:txBody>
      </p:sp>
      <p:sp>
        <p:nvSpPr>
          <p:cNvPr id="4" name="TextBox 3"/>
          <p:cNvSpPr txBox="1"/>
          <p:nvPr/>
        </p:nvSpPr>
        <p:spPr>
          <a:xfrm>
            <a:off x="7162800" y="4038600"/>
            <a:ext cx="798617" cy="1569660"/>
          </a:xfrm>
          <a:prstGeom prst="rect">
            <a:avLst/>
          </a:prstGeom>
          <a:noFill/>
        </p:spPr>
        <p:txBody>
          <a:bodyPr wrap="none" rtlCol="0">
            <a:spAutoFit/>
          </a:bodyPr>
          <a:lstStyle/>
          <a:p>
            <a:r>
              <a:rPr lang="en-US" sz="9600" dirty="0" smtClean="0">
                <a:solidFill>
                  <a:srgbClr val="FF0000"/>
                </a:solidFill>
              </a:rPr>
              <a:t>√</a:t>
            </a:r>
            <a:endParaRPr lang="en-US" sz="9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
            <a:ext cx="7772400" cy="3276600"/>
          </a:xfrm>
        </p:spPr>
        <p:txBody>
          <a:bodyPr>
            <a:normAutofit/>
          </a:bodyPr>
          <a:lstStyle/>
          <a:p>
            <a:r>
              <a:rPr lang="en-US" sz="6000" dirty="0" smtClean="0"/>
              <a:t>How do you test this hypothesis?</a:t>
            </a:r>
            <a:endParaRPr lang="en-US" sz="6000" dirty="0"/>
          </a:p>
        </p:txBody>
      </p:sp>
      <p:sp>
        <p:nvSpPr>
          <p:cNvPr id="3" name="TextBox 2"/>
          <p:cNvSpPr txBox="1"/>
          <p:nvPr/>
        </p:nvSpPr>
        <p:spPr>
          <a:xfrm>
            <a:off x="1143000" y="3505200"/>
            <a:ext cx="6781800" cy="304698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4800" dirty="0" smtClean="0"/>
              <a:t>Prediction: when people</a:t>
            </a:r>
          </a:p>
          <a:p>
            <a:r>
              <a:rPr lang="en-US" sz="4800" dirty="0"/>
              <a:t> </a:t>
            </a:r>
            <a:r>
              <a:rPr lang="en-US" sz="4800" dirty="0" smtClean="0"/>
              <a:t>have a choice of other </a:t>
            </a:r>
          </a:p>
          <a:p>
            <a:r>
              <a:rPr lang="en-US" sz="4800" dirty="0" smtClean="0"/>
              <a:t> people to help, they</a:t>
            </a:r>
          </a:p>
          <a:p>
            <a:r>
              <a:rPr lang="en-US" sz="4800" dirty="0" smtClean="0"/>
              <a:t> prefer to help……</a:t>
            </a:r>
            <a:endParaRPr lang="en-US" dirty="0"/>
          </a:p>
        </p:txBody>
      </p:sp>
      <p:sp>
        <p:nvSpPr>
          <p:cNvPr id="4" name="TextBox 3"/>
          <p:cNvSpPr txBox="1"/>
          <p:nvPr/>
        </p:nvSpPr>
        <p:spPr>
          <a:xfrm>
            <a:off x="7162800" y="4038600"/>
            <a:ext cx="798617" cy="1569660"/>
          </a:xfrm>
          <a:prstGeom prst="rect">
            <a:avLst/>
          </a:prstGeom>
          <a:noFill/>
        </p:spPr>
        <p:txBody>
          <a:bodyPr wrap="none" rtlCol="0">
            <a:spAutoFit/>
          </a:bodyPr>
          <a:lstStyle/>
          <a:p>
            <a:r>
              <a:rPr lang="en-US" sz="9600" dirty="0" smtClean="0">
                <a:solidFill>
                  <a:srgbClr val="FF0000"/>
                </a:solidFill>
              </a:rPr>
              <a:t>√</a:t>
            </a:r>
            <a:endParaRPr lang="en-US" sz="9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uman brain.jpg"/>
          <p:cNvPicPr>
            <a:picLocks noChangeAspect="1"/>
          </p:cNvPicPr>
          <p:nvPr/>
        </p:nvPicPr>
        <p:blipFill>
          <a:blip r:embed="rId2" cstate="print"/>
          <a:stretch>
            <a:fillRect/>
          </a:stretch>
        </p:blipFill>
        <p:spPr>
          <a:xfrm>
            <a:off x="-19933" y="0"/>
            <a:ext cx="9445336" cy="6872989"/>
          </a:xfrm>
          <a:prstGeom prst="rect">
            <a:avLst/>
          </a:prstGeom>
        </p:spPr>
      </p:pic>
      <p:pic>
        <p:nvPicPr>
          <p:cNvPr id="3" name="Picture 2" descr="human brain.jpg"/>
          <p:cNvPicPr>
            <a:picLocks noChangeAspect="1"/>
          </p:cNvPicPr>
          <p:nvPr/>
        </p:nvPicPr>
        <p:blipFill>
          <a:blip r:embed="rId2" cstate="print"/>
          <a:stretch>
            <a:fillRect/>
          </a:stretch>
        </p:blipFill>
        <p:spPr>
          <a:xfrm>
            <a:off x="0" y="0"/>
            <a:ext cx="9445336" cy="6872989"/>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0"/>
            <a:ext cx="8686800" cy="3505200"/>
          </a:xfrm>
        </p:spPr>
        <p:txBody>
          <a:bodyPr>
            <a:normAutofit/>
          </a:bodyPr>
          <a:lstStyle/>
          <a:p>
            <a:r>
              <a:rPr lang="en-US" sz="6000" dirty="0" smtClean="0"/>
              <a:t>Evolution of human cultures</a:t>
            </a:r>
            <a:endParaRPr lang="en-US" sz="6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0"/>
            <a:ext cx="7772400" cy="4419599"/>
          </a:xfrm>
        </p:spPr>
        <p:txBody>
          <a:bodyPr>
            <a:normAutofit/>
          </a:bodyPr>
          <a:lstStyle/>
          <a:p>
            <a:r>
              <a:rPr lang="en-US" sz="6000" dirty="0" smtClean="0"/>
              <a:t>Rich diversity of human traditions: </a:t>
            </a:r>
            <a:endParaRPr lang="en-US" sz="6000" dirty="0"/>
          </a:p>
        </p:txBody>
      </p:sp>
      <p:sp>
        <p:nvSpPr>
          <p:cNvPr id="3" name="TextBox 2"/>
          <p:cNvSpPr txBox="1"/>
          <p:nvPr/>
        </p:nvSpPr>
        <p:spPr>
          <a:xfrm>
            <a:off x="1066800" y="4038600"/>
            <a:ext cx="7107715" cy="156966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algn="ctr"/>
            <a:r>
              <a:rPr lang="en-US" sz="4800" dirty="0" smtClean="0"/>
              <a:t>How can human culture be</a:t>
            </a:r>
          </a:p>
          <a:p>
            <a:pPr algn="ctr"/>
            <a:r>
              <a:rPr lang="en-US" sz="4800" dirty="0" smtClean="0"/>
              <a:t>due to natural selection?</a:t>
            </a:r>
            <a:endParaRPr lang="en-US" sz="4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1371599"/>
          </a:xfrm>
        </p:spPr>
        <p:txBody>
          <a:bodyPr>
            <a:normAutofit/>
          </a:bodyPr>
          <a:lstStyle/>
          <a:p>
            <a:r>
              <a:rPr lang="en-US" sz="6000" dirty="0" smtClean="0"/>
              <a:t>Complex social decision</a:t>
            </a:r>
            <a:endParaRPr lang="en-US" sz="6000" dirty="0"/>
          </a:p>
        </p:txBody>
      </p:sp>
      <p:sp>
        <p:nvSpPr>
          <p:cNvPr id="3" name="TextBox 2"/>
          <p:cNvSpPr txBox="1"/>
          <p:nvPr/>
        </p:nvSpPr>
        <p:spPr>
          <a:xfrm>
            <a:off x="2201442" y="1828800"/>
            <a:ext cx="4961358" cy="646331"/>
          </a:xfrm>
          <a:prstGeom prst="rect">
            <a:avLst/>
          </a:prstGeom>
          <a:noFill/>
        </p:spPr>
        <p:txBody>
          <a:bodyPr wrap="none" rtlCol="0">
            <a:spAutoFit/>
          </a:bodyPr>
          <a:lstStyle/>
          <a:p>
            <a:r>
              <a:rPr lang="en-US" sz="3600" dirty="0" smtClean="0"/>
              <a:t>White-fronted bee-eaters</a:t>
            </a:r>
            <a:endParaRPr lang="en-US" sz="3600" dirty="0"/>
          </a:p>
        </p:txBody>
      </p:sp>
      <p:pic>
        <p:nvPicPr>
          <p:cNvPr id="20482" name="Picture 2" descr="http://farm3.static.flickr.com/2415/1617219022_170ace6d2a.jpg"/>
          <p:cNvPicPr>
            <a:picLocks noChangeAspect="1" noChangeArrowheads="1"/>
          </p:cNvPicPr>
          <p:nvPr/>
        </p:nvPicPr>
        <p:blipFill>
          <a:blip r:embed="rId2" cstate="print"/>
          <a:srcRect/>
          <a:stretch>
            <a:fillRect/>
          </a:stretch>
        </p:blipFill>
        <p:spPr bwMode="auto">
          <a:xfrm>
            <a:off x="304800" y="2590800"/>
            <a:ext cx="2895600" cy="3871123"/>
          </a:xfrm>
          <a:prstGeom prst="rect">
            <a:avLst/>
          </a:prstGeom>
          <a:noFill/>
        </p:spPr>
      </p:pic>
      <p:pic>
        <p:nvPicPr>
          <p:cNvPr id="20484" name="Picture 4" descr="http://www.nbb.cornell.edu/Courses/image/WhiteFrontedBee-eater.jpg"/>
          <p:cNvPicPr>
            <a:picLocks noChangeAspect="1" noChangeArrowheads="1"/>
          </p:cNvPicPr>
          <p:nvPr/>
        </p:nvPicPr>
        <p:blipFill>
          <a:blip r:embed="rId3" cstate="print"/>
          <a:srcRect/>
          <a:stretch>
            <a:fillRect/>
          </a:stretch>
        </p:blipFill>
        <p:spPr bwMode="auto">
          <a:xfrm>
            <a:off x="3200400" y="2590800"/>
            <a:ext cx="5502581" cy="3886199"/>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2600" y="1295401"/>
            <a:ext cx="7772400" cy="1371599"/>
          </a:xfrm>
        </p:spPr>
        <p:txBody>
          <a:bodyPr>
            <a:normAutofit/>
          </a:bodyPr>
          <a:lstStyle/>
          <a:p>
            <a:r>
              <a:rPr lang="en-US" sz="5400" dirty="0" smtClean="0"/>
              <a:t>Female helper</a:t>
            </a:r>
            <a:endParaRPr lang="en-US" sz="5400" dirty="0"/>
          </a:p>
        </p:txBody>
      </p:sp>
      <p:sp>
        <p:nvSpPr>
          <p:cNvPr id="3" name="TextBox 2"/>
          <p:cNvSpPr txBox="1"/>
          <p:nvPr/>
        </p:nvSpPr>
        <p:spPr>
          <a:xfrm>
            <a:off x="457200" y="4267200"/>
            <a:ext cx="2961901" cy="1200329"/>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3600" dirty="0" smtClean="0"/>
              <a:t>White-fronted </a:t>
            </a:r>
          </a:p>
          <a:p>
            <a:r>
              <a:rPr lang="en-US" sz="3600" dirty="0"/>
              <a:t> </a:t>
            </a:r>
            <a:r>
              <a:rPr lang="en-US" sz="3600" dirty="0" smtClean="0"/>
              <a:t>  bee-eaters</a:t>
            </a:r>
            <a:endParaRPr lang="en-US" sz="3600" dirty="0"/>
          </a:p>
        </p:txBody>
      </p:sp>
      <p:pic>
        <p:nvPicPr>
          <p:cNvPr id="51201" name="Picture 1" descr="C:\Documents and Settings\Wan-chun Liu\Desktop\img012.jpg"/>
          <p:cNvPicPr>
            <a:picLocks noChangeAspect="1" noChangeArrowheads="1"/>
          </p:cNvPicPr>
          <p:nvPr/>
        </p:nvPicPr>
        <p:blipFill>
          <a:blip r:embed="rId2" cstate="print"/>
          <a:srcRect/>
          <a:stretch>
            <a:fillRect/>
          </a:stretch>
        </p:blipFill>
        <p:spPr bwMode="auto">
          <a:xfrm>
            <a:off x="4222679" y="-100302"/>
            <a:ext cx="4921321" cy="6958302"/>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1371599"/>
          </a:xfrm>
        </p:spPr>
        <p:txBody>
          <a:bodyPr>
            <a:normAutofit/>
          </a:bodyPr>
          <a:lstStyle/>
          <a:p>
            <a:r>
              <a:rPr lang="en-US" sz="6000" dirty="0" smtClean="0"/>
              <a:t>Complex social decision</a:t>
            </a:r>
            <a:endParaRPr lang="en-US" sz="6000" dirty="0"/>
          </a:p>
        </p:txBody>
      </p:sp>
      <p:sp>
        <p:nvSpPr>
          <p:cNvPr id="6" name="TextBox 5"/>
          <p:cNvSpPr txBox="1"/>
          <p:nvPr/>
        </p:nvSpPr>
        <p:spPr>
          <a:xfrm>
            <a:off x="685800" y="2286000"/>
            <a:ext cx="8277074" cy="2554545"/>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4000" dirty="0" smtClean="0"/>
              <a:t>Females base their reproductive </a:t>
            </a:r>
          </a:p>
          <a:p>
            <a:r>
              <a:rPr lang="en-US" sz="4000" dirty="0"/>
              <a:t> </a:t>
            </a:r>
            <a:r>
              <a:rPr lang="en-US" sz="4000" dirty="0" smtClean="0"/>
              <a:t>decisions on their behavioral flexibility</a:t>
            </a:r>
          </a:p>
          <a:p>
            <a:r>
              <a:rPr lang="en-US" sz="4000" dirty="0"/>
              <a:t> </a:t>
            </a:r>
            <a:r>
              <a:rPr lang="en-US" sz="4000" dirty="0" smtClean="0"/>
              <a:t>and sophisticated evaluations of their</a:t>
            </a:r>
          </a:p>
          <a:p>
            <a:r>
              <a:rPr lang="en-US" sz="4000" dirty="0" smtClean="0"/>
              <a:t> social environment.</a:t>
            </a:r>
          </a:p>
        </p:txBody>
      </p:sp>
      <p:pic>
        <p:nvPicPr>
          <p:cNvPr id="7" name="Picture 2" descr="http://farm3.static.flickr.com/2415/1617219022_170ace6d2a.jpg"/>
          <p:cNvPicPr>
            <a:picLocks noChangeAspect="1" noChangeArrowheads="1"/>
          </p:cNvPicPr>
          <p:nvPr/>
        </p:nvPicPr>
        <p:blipFill>
          <a:blip r:embed="rId3" cstate="print"/>
          <a:srcRect/>
          <a:stretch>
            <a:fillRect/>
          </a:stretch>
        </p:blipFill>
        <p:spPr bwMode="auto">
          <a:xfrm>
            <a:off x="6477000" y="4191000"/>
            <a:ext cx="1828800" cy="2444919"/>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1371599"/>
          </a:xfrm>
        </p:spPr>
        <p:txBody>
          <a:bodyPr>
            <a:normAutofit/>
          </a:bodyPr>
          <a:lstStyle/>
          <a:p>
            <a:r>
              <a:rPr lang="en-US" sz="6000" dirty="0" smtClean="0"/>
              <a:t>Complex social decision</a:t>
            </a:r>
            <a:endParaRPr lang="en-US" sz="6000" dirty="0"/>
          </a:p>
        </p:txBody>
      </p:sp>
      <p:sp>
        <p:nvSpPr>
          <p:cNvPr id="6" name="TextBox 5"/>
          <p:cNvSpPr txBox="1"/>
          <p:nvPr/>
        </p:nvSpPr>
        <p:spPr>
          <a:xfrm>
            <a:off x="457200" y="1752600"/>
            <a:ext cx="8277074" cy="2554545"/>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4000" dirty="0" smtClean="0">
                <a:solidFill>
                  <a:srgbClr val="C00000"/>
                </a:solidFill>
              </a:rPr>
              <a:t>Humans</a:t>
            </a:r>
            <a:r>
              <a:rPr lang="en-US" sz="4000" dirty="0" smtClean="0"/>
              <a:t> base their reproductive </a:t>
            </a:r>
          </a:p>
          <a:p>
            <a:r>
              <a:rPr lang="en-US" sz="4000" dirty="0"/>
              <a:t> </a:t>
            </a:r>
            <a:r>
              <a:rPr lang="en-US" sz="4000" dirty="0" smtClean="0"/>
              <a:t>decisions on their behavioral flexibility</a:t>
            </a:r>
          </a:p>
          <a:p>
            <a:r>
              <a:rPr lang="en-US" sz="4000" dirty="0"/>
              <a:t> </a:t>
            </a:r>
            <a:r>
              <a:rPr lang="en-US" sz="4000" dirty="0" smtClean="0"/>
              <a:t>and sophisticated evaluations of their</a:t>
            </a:r>
          </a:p>
          <a:p>
            <a:r>
              <a:rPr lang="en-US" sz="4000" dirty="0" smtClean="0"/>
              <a:t> social/ cultural environment.</a:t>
            </a:r>
          </a:p>
        </p:txBody>
      </p:sp>
      <p:pic>
        <p:nvPicPr>
          <p:cNvPr id="49154" name="Picture 2" descr="http://farm3.static.flickr.com/2116/2249623639_9011dc71f4.jpg"/>
          <p:cNvPicPr>
            <a:picLocks noChangeAspect="1" noChangeArrowheads="1"/>
          </p:cNvPicPr>
          <p:nvPr/>
        </p:nvPicPr>
        <p:blipFill>
          <a:blip r:embed="rId3" cstate="print"/>
          <a:srcRect/>
          <a:stretch>
            <a:fillRect/>
          </a:stretch>
        </p:blipFill>
        <p:spPr bwMode="auto">
          <a:xfrm>
            <a:off x="7010400" y="3729554"/>
            <a:ext cx="2133600" cy="3128446"/>
          </a:xfrm>
          <a:prstGeom prst="rect">
            <a:avLst/>
          </a:prstGeom>
          <a:noFill/>
        </p:spPr>
      </p:pic>
      <p:pic>
        <p:nvPicPr>
          <p:cNvPr id="49156" name="Picture 4" descr="http://t0.gstatic.com/images?q=tbn:ANd9GcTZy1SmVm5rVRRkhQIdT-bXKDJdRbXqyDZwtijv77MCDHoyQ02M"/>
          <p:cNvPicPr>
            <a:picLocks noChangeAspect="1" noChangeArrowheads="1"/>
          </p:cNvPicPr>
          <p:nvPr/>
        </p:nvPicPr>
        <p:blipFill>
          <a:blip r:embed="rId4" cstate="print"/>
          <a:srcRect/>
          <a:stretch>
            <a:fillRect/>
          </a:stretch>
        </p:blipFill>
        <p:spPr bwMode="auto">
          <a:xfrm>
            <a:off x="0" y="5031720"/>
            <a:ext cx="3581400" cy="2435880"/>
          </a:xfrm>
          <a:prstGeom prst="rect">
            <a:avLst/>
          </a:prstGeom>
          <a:noFill/>
        </p:spPr>
      </p:pic>
      <p:pic>
        <p:nvPicPr>
          <p:cNvPr id="49158" name="Picture 6" descr="http://lorehound.com/wp-content/uploads/2010/11/tribes2screen.jpg"/>
          <p:cNvPicPr>
            <a:picLocks noChangeAspect="1" noChangeArrowheads="1"/>
          </p:cNvPicPr>
          <p:nvPr/>
        </p:nvPicPr>
        <p:blipFill>
          <a:blip r:embed="rId5" cstate="print"/>
          <a:srcRect/>
          <a:stretch>
            <a:fillRect/>
          </a:stretch>
        </p:blipFill>
        <p:spPr bwMode="auto">
          <a:xfrm>
            <a:off x="3581400" y="4343400"/>
            <a:ext cx="3429000" cy="251460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762000"/>
            <a:ext cx="7772400" cy="1470025"/>
          </a:xfrm>
        </p:spPr>
        <p:txBody>
          <a:bodyPr>
            <a:normAutofit/>
          </a:bodyPr>
          <a:lstStyle/>
          <a:p>
            <a:r>
              <a:rPr lang="en-US" sz="5400" dirty="0" smtClean="0"/>
              <a:t>Arbitrary culture theory</a:t>
            </a:r>
            <a:endParaRPr lang="en-US" sz="5400" dirty="0"/>
          </a:p>
        </p:txBody>
      </p:sp>
      <p:sp>
        <p:nvSpPr>
          <p:cNvPr id="4" name="TextBox 3"/>
          <p:cNvSpPr txBox="1"/>
          <p:nvPr/>
        </p:nvSpPr>
        <p:spPr>
          <a:xfrm>
            <a:off x="507086" y="2819400"/>
            <a:ext cx="8456289" cy="3170099"/>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4000" dirty="0" smtClean="0"/>
              <a:t>Our culture reflects arbitrary process by</a:t>
            </a:r>
          </a:p>
          <a:p>
            <a:r>
              <a:rPr lang="en-US" sz="4000" dirty="0"/>
              <a:t>w</a:t>
            </a:r>
            <a:r>
              <a:rPr lang="en-US" sz="4000" dirty="0" smtClean="0"/>
              <a:t>hich traditions originate and persist</a:t>
            </a:r>
          </a:p>
          <a:p>
            <a:r>
              <a:rPr lang="en-US" sz="4000" dirty="0"/>
              <a:t>o</a:t>
            </a:r>
            <a:r>
              <a:rPr lang="en-US" sz="4000" dirty="0" smtClean="0"/>
              <a:t>ver time.</a:t>
            </a:r>
          </a:p>
          <a:p>
            <a:endParaRPr lang="en-US" sz="4000" dirty="0"/>
          </a:p>
          <a:p>
            <a:r>
              <a:rPr lang="en-US" sz="4000" dirty="0" smtClean="0"/>
              <a:t>--Nothing to do with fitness</a:t>
            </a:r>
            <a:endParaRPr lang="en-US" sz="40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www.jewishjournal.com/images/articles/Obama-chicago.jpg"/>
          <p:cNvPicPr>
            <a:picLocks noChangeAspect="1" noChangeArrowheads="1"/>
          </p:cNvPicPr>
          <p:nvPr/>
        </p:nvPicPr>
        <p:blipFill>
          <a:blip r:embed="rId3" cstate="print"/>
          <a:srcRect/>
          <a:stretch>
            <a:fillRect/>
          </a:stretch>
        </p:blipFill>
        <p:spPr bwMode="auto">
          <a:xfrm>
            <a:off x="3962399" y="2133600"/>
            <a:ext cx="5154643" cy="3352800"/>
          </a:xfrm>
          <a:prstGeom prst="rect">
            <a:avLst/>
          </a:prstGeom>
          <a:noFill/>
        </p:spPr>
      </p:pic>
      <p:sp>
        <p:nvSpPr>
          <p:cNvPr id="2" name="Title 1"/>
          <p:cNvSpPr>
            <a:spLocks noGrp="1"/>
          </p:cNvSpPr>
          <p:nvPr>
            <p:ph type="ctrTitle"/>
          </p:nvPr>
        </p:nvSpPr>
        <p:spPr>
          <a:xfrm>
            <a:off x="0" y="152400"/>
            <a:ext cx="8991600" cy="2362199"/>
          </a:xfrm>
        </p:spPr>
        <p:txBody>
          <a:bodyPr>
            <a:normAutofit/>
          </a:bodyPr>
          <a:lstStyle/>
          <a:p>
            <a:r>
              <a:rPr lang="en-US" sz="6000" dirty="0" smtClean="0"/>
              <a:t>Your oral presentation</a:t>
            </a:r>
            <a:endParaRPr lang="en-US" sz="6000" dirty="0"/>
          </a:p>
        </p:txBody>
      </p:sp>
      <p:sp>
        <p:nvSpPr>
          <p:cNvPr id="3" name="TextBox 2"/>
          <p:cNvSpPr txBox="1"/>
          <p:nvPr/>
        </p:nvSpPr>
        <p:spPr>
          <a:xfrm>
            <a:off x="228600" y="2133600"/>
            <a:ext cx="4800600" cy="4401205"/>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buAutoNum type="arabicPeriod"/>
            </a:pPr>
            <a:r>
              <a:rPr lang="en-US" sz="4000" dirty="0" smtClean="0"/>
              <a:t> Eye contact</a:t>
            </a:r>
          </a:p>
          <a:p>
            <a:pPr marL="342900" indent="-342900">
              <a:buAutoNum type="arabicPeriod"/>
            </a:pPr>
            <a:r>
              <a:rPr lang="en-US" sz="4000" dirty="0" smtClean="0"/>
              <a:t> Few words per slide</a:t>
            </a:r>
          </a:p>
          <a:p>
            <a:pPr marL="342900" indent="-342900">
              <a:buAutoNum type="arabicPeriod"/>
            </a:pPr>
            <a:r>
              <a:rPr lang="en-US" sz="4000" dirty="0" smtClean="0"/>
              <a:t> Focus: one topic</a:t>
            </a:r>
          </a:p>
          <a:p>
            <a:pPr marL="342900" indent="-342900">
              <a:buAutoNum type="arabicPeriod"/>
            </a:pPr>
            <a:r>
              <a:rPr lang="en-US" sz="4000" dirty="0" smtClean="0"/>
              <a:t> Timing</a:t>
            </a:r>
          </a:p>
          <a:p>
            <a:pPr marL="342900" indent="-342900">
              <a:buAutoNum type="arabicPeriod"/>
            </a:pPr>
            <a:r>
              <a:rPr lang="en-US" sz="4000" dirty="0" smtClean="0"/>
              <a:t> Organize </a:t>
            </a:r>
          </a:p>
          <a:p>
            <a:pPr marL="342900" indent="-342900">
              <a:buAutoNum type="arabicPeriod"/>
            </a:pPr>
            <a:r>
              <a:rPr lang="en-US" sz="4000" dirty="0" smtClean="0"/>
              <a:t> Memorize</a:t>
            </a:r>
          </a:p>
          <a:p>
            <a:pPr marL="342900" indent="-342900">
              <a:buAutoNum type="arabicPeriod"/>
            </a:pPr>
            <a:r>
              <a:rPr lang="en-US" sz="4000" dirty="0" smtClean="0"/>
              <a:t> Practice</a:t>
            </a:r>
            <a:endParaRPr lang="en-US" sz="4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1219200"/>
            <a:ext cx="8686800" cy="3505200"/>
          </a:xfrm>
        </p:spPr>
        <p:txBody>
          <a:bodyPr>
            <a:normAutofit/>
          </a:bodyPr>
          <a:lstStyle/>
          <a:p>
            <a:r>
              <a:rPr lang="en-US" sz="6000" dirty="0" smtClean="0"/>
              <a:t> Human cultures</a:t>
            </a:r>
            <a:br>
              <a:rPr lang="en-US" sz="6000" dirty="0" smtClean="0"/>
            </a:br>
            <a:r>
              <a:rPr lang="en-US" sz="6000" dirty="0" smtClean="0"/>
              <a:t/>
            </a:r>
            <a:br>
              <a:rPr lang="en-US" sz="6000" dirty="0" smtClean="0"/>
            </a:br>
            <a:r>
              <a:rPr lang="en-US" sz="6000" dirty="0" smtClean="0"/>
              <a:t>Nature selection?</a:t>
            </a:r>
            <a:endParaRPr lang="en-US" sz="60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0"/>
            <a:ext cx="7772400" cy="4419599"/>
          </a:xfrm>
        </p:spPr>
        <p:txBody>
          <a:bodyPr>
            <a:normAutofit/>
          </a:bodyPr>
          <a:lstStyle/>
          <a:p>
            <a:r>
              <a:rPr lang="en-US" sz="6000" dirty="0" smtClean="0"/>
              <a:t>Rich diversity of human traditions: </a:t>
            </a:r>
            <a:endParaRPr lang="en-US" sz="6000" dirty="0"/>
          </a:p>
        </p:txBody>
      </p:sp>
      <p:sp>
        <p:nvSpPr>
          <p:cNvPr id="3" name="TextBox 2"/>
          <p:cNvSpPr txBox="1"/>
          <p:nvPr/>
        </p:nvSpPr>
        <p:spPr>
          <a:xfrm>
            <a:off x="797691" y="4038600"/>
            <a:ext cx="7645940" cy="1569660"/>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algn="ctr"/>
            <a:r>
              <a:rPr lang="en-US" sz="4800" dirty="0" smtClean="0"/>
              <a:t>Is human culture partially</a:t>
            </a:r>
          </a:p>
          <a:p>
            <a:pPr algn="ctr"/>
            <a:r>
              <a:rPr lang="en-US" sz="4800" dirty="0" smtClean="0"/>
              <a:t>selected by natural selection?</a:t>
            </a:r>
            <a:endParaRPr lang="en-US" sz="4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771676"/>
            <a:ext cx="9144000" cy="2435758"/>
          </a:xfrm>
        </p:spPr>
        <p:txBody>
          <a:bodyPr>
            <a:noAutofit/>
          </a:bodyPr>
          <a:lstStyle/>
          <a:p>
            <a:pPr marL="514350" indent="-514350" algn="l">
              <a:buAutoNum type="arabicPeriod"/>
            </a:pPr>
            <a:r>
              <a:rPr lang="en-US" sz="3500" dirty="0" smtClean="0">
                <a:solidFill>
                  <a:schemeClr val="tx1"/>
                </a:solidFill>
              </a:rPr>
              <a:t>Gestural learning</a:t>
            </a:r>
          </a:p>
          <a:p>
            <a:pPr marL="514350" indent="-514350" algn="l"/>
            <a:r>
              <a:rPr lang="en-US" sz="3500" dirty="0" smtClean="0">
                <a:solidFill>
                  <a:srgbClr val="BFBFBF"/>
                </a:solidFill>
              </a:rPr>
              <a:t>  </a:t>
            </a:r>
            <a:r>
              <a:rPr lang="en-US" sz="3500" dirty="0" smtClean="0">
                <a:solidFill>
                  <a:schemeClr val="tx1"/>
                </a:solidFill>
              </a:rPr>
              <a:t>and speech learning</a:t>
            </a:r>
          </a:p>
          <a:p>
            <a:pPr marL="514350" indent="-514350" algn="l"/>
            <a:r>
              <a:rPr lang="en-US" sz="3500" dirty="0" smtClean="0">
                <a:solidFill>
                  <a:srgbClr val="BFBFBF"/>
                </a:solidFill>
              </a:rPr>
              <a:t>  : </a:t>
            </a:r>
            <a:r>
              <a:rPr lang="en-US" sz="3500" dirty="0" smtClean="0">
                <a:solidFill>
                  <a:schemeClr val="tx1"/>
                </a:solidFill>
              </a:rPr>
              <a:t>around the same </a:t>
            </a:r>
          </a:p>
          <a:p>
            <a:pPr marL="514350" indent="-514350" algn="l"/>
            <a:r>
              <a:rPr lang="en-US" sz="3500" dirty="0" smtClean="0">
                <a:solidFill>
                  <a:schemeClr val="tx1"/>
                </a:solidFill>
              </a:rPr>
              <a:t>     cortex region</a:t>
            </a:r>
          </a:p>
          <a:p>
            <a:pPr marL="514350" indent="-514350" algn="l"/>
            <a:endParaRPr lang="en-US" sz="3500" dirty="0" smtClean="0">
              <a:solidFill>
                <a:srgbClr val="BFBFBF"/>
              </a:solidFill>
            </a:endParaRPr>
          </a:p>
          <a:p>
            <a:pPr marL="514350" indent="-514350" algn="l"/>
            <a:r>
              <a:rPr lang="en-US" sz="3500" dirty="0" smtClean="0">
                <a:solidFill>
                  <a:srgbClr val="BFBFBF"/>
                </a:solidFill>
              </a:rPr>
              <a:t> </a:t>
            </a:r>
            <a:r>
              <a:rPr lang="en-US" sz="3500" dirty="0" smtClean="0">
                <a:solidFill>
                  <a:schemeClr val="tx1"/>
                </a:solidFill>
              </a:rPr>
              <a:t>-- Gestural language</a:t>
            </a:r>
          </a:p>
          <a:p>
            <a:pPr marL="514350" indent="-514350" algn="l"/>
            <a:r>
              <a:rPr lang="en-US" sz="3500" dirty="0" smtClean="0">
                <a:solidFill>
                  <a:schemeClr val="tx1"/>
                </a:solidFill>
              </a:rPr>
              <a:t>      in</a:t>
            </a:r>
            <a:r>
              <a:rPr lang="en-US" sz="3500" dirty="0" smtClean="0">
                <a:solidFill>
                  <a:schemeClr val="tx1"/>
                </a:solidFill>
                <a:sym typeface="Wingdings" pitchFamily="2" charset="2"/>
              </a:rPr>
              <a:t> chimps</a:t>
            </a:r>
            <a:endParaRPr lang="en-US" sz="3500" dirty="0" smtClean="0">
              <a:solidFill>
                <a:schemeClr val="tx1"/>
              </a:solidFill>
            </a:endParaRPr>
          </a:p>
          <a:p>
            <a:pPr marL="514350" indent="-514350" algn="l"/>
            <a:r>
              <a:rPr lang="en-US" sz="3500" dirty="0" smtClean="0">
                <a:solidFill>
                  <a:srgbClr val="BFBFBF"/>
                </a:solidFill>
              </a:rPr>
              <a:t>     </a:t>
            </a:r>
          </a:p>
          <a:p>
            <a:pPr marL="514350" indent="-514350" algn="l"/>
            <a:endParaRPr lang="en-US" sz="3500" dirty="0" smtClean="0">
              <a:solidFill>
                <a:srgbClr val="BFBFBF"/>
              </a:solidFill>
            </a:endParaRPr>
          </a:p>
          <a:p>
            <a:pPr marL="514350" indent="-514350" algn="l"/>
            <a:r>
              <a:rPr lang="en-US" sz="3500" dirty="0" smtClean="0">
                <a:solidFill>
                  <a:srgbClr val="BFBFBF"/>
                </a:solidFill>
              </a:rPr>
              <a:t>  </a:t>
            </a:r>
            <a:endParaRPr lang="en-US" sz="3500" dirty="0">
              <a:solidFill>
                <a:srgbClr val="BFBFBF"/>
              </a:solidFill>
            </a:endParaRPr>
          </a:p>
        </p:txBody>
      </p:sp>
      <p:pic>
        <p:nvPicPr>
          <p:cNvPr id="3074" name="Picture 2" descr="http://www.nature.com/nature/journal/v422/n6934/images/nature01495-f2.2.jpg"/>
          <p:cNvPicPr>
            <a:picLocks noChangeAspect="1" noChangeArrowheads="1"/>
          </p:cNvPicPr>
          <p:nvPr/>
        </p:nvPicPr>
        <p:blipFill>
          <a:blip r:embed="rId3" cstate="print"/>
          <a:srcRect/>
          <a:stretch>
            <a:fillRect/>
          </a:stretch>
        </p:blipFill>
        <p:spPr bwMode="auto">
          <a:xfrm>
            <a:off x="4114800" y="0"/>
            <a:ext cx="5029200" cy="6806185"/>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533400"/>
            <a:ext cx="7772400" cy="5181600"/>
          </a:xfrm>
        </p:spPr>
        <p:txBody>
          <a:bodyPr>
            <a:normAutofit/>
          </a:bodyPr>
          <a:lstStyle/>
          <a:p>
            <a:r>
              <a:rPr lang="en-US" sz="5400" dirty="0" smtClean="0"/>
              <a:t>Can</a:t>
            </a:r>
            <a:r>
              <a:rPr lang="en-US" sz="5400" dirty="0" smtClean="0">
                <a:solidFill>
                  <a:srgbClr val="FFFF00"/>
                </a:solidFill>
              </a:rPr>
              <a:t> Blood-donation</a:t>
            </a:r>
            <a:r>
              <a:rPr lang="en-US" sz="5400" dirty="0" smtClean="0"/>
              <a:t/>
            </a:r>
            <a:br>
              <a:rPr lang="en-US" sz="5400" dirty="0" smtClean="0"/>
            </a:br>
            <a:r>
              <a:rPr lang="en-US" sz="5400" dirty="0" smtClean="0"/>
              <a:t>be explained by</a:t>
            </a:r>
            <a:br>
              <a:rPr lang="en-US" sz="5400" dirty="0" smtClean="0"/>
            </a:br>
            <a:r>
              <a:rPr lang="en-US" sz="5400" dirty="0" smtClean="0"/>
              <a:t>evolutionary theory?</a:t>
            </a:r>
            <a:br>
              <a:rPr lang="en-US" sz="5400" dirty="0" smtClean="0"/>
            </a:br>
            <a:r>
              <a:rPr lang="en-US" sz="5400" dirty="0"/>
              <a:t/>
            </a:r>
            <a:br>
              <a:rPr lang="en-US" sz="5400" dirty="0"/>
            </a:br>
            <a:endParaRPr lang="en-US" sz="5400" dirty="0"/>
          </a:p>
        </p:txBody>
      </p:sp>
      <p:pic>
        <p:nvPicPr>
          <p:cNvPr id="25604" name="Picture 4" descr="http://photos1.fotosearch.com/bthumb/CSP/CSP539/k5395981.jpg"/>
          <p:cNvPicPr>
            <a:picLocks noChangeAspect="1" noChangeArrowheads="1"/>
          </p:cNvPicPr>
          <p:nvPr/>
        </p:nvPicPr>
        <p:blipFill>
          <a:blip r:embed="rId3" cstate="print"/>
          <a:srcRect/>
          <a:stretch>
            <a:fillRect/>
          </a:stretch>
        </p:blipFill>
        <p:spPr bwMode="auto">
          <a:xfrm>
            <a:off x="2819400" y="3657600"/>
            <a:ext cx="4241571" cy="2819400"/>
          </a:xfrm>
          <a:prstGeom prst="rect">
            <a:avLst/>
          </a:prstGeom>
          <a:noFill/>
        </p:spPr>
      </p:pic>
      <p:sp>
        <p:nvSpPr>
          <p:cNvPr id="4" name="TextBox 3"/>
          <p:cNvSpPr txBox="1"/>
          <p:nvPr/>
        </p:nvSpPr>
        <p:spPr>
          <a:xfrm>
            <a:off x="1828800" y="0"/>
            <a:ext cx="6134756" cy="92333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5400" dirty="0" smtClean="0"/>
              <a:t>Final exam question: </a:t>
            </a:r>
            <a:endParaRPr lang="en-US" sz="5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62000" y="609600"/>
            <a:ext cx="7772400" cy="1470025"/>
          </a:xfrm>
        </p:spPr>
        <p:txBody>
          <a:bodyPr>
            <a:normAutofit/>
          </a:bodyPr>
          <a:lstStyle/>
          <a:p>
            <a:r>
              <a:rPr lang="en-US" sz="6600" dirty="0" smtClean="0"/>
              <a:t>Adoption</a:t>
            </a:r>
            <a:endParaRPr lang="en-US" sz="6600" dirty="0"/>
          </a:p>
        </p:txBody>
      </p:sp>
      <p:sp>
        <p:nvSpPr>
          <p:cNvPr id="32770" name="AutoShape 2" descr="data:image/jpg;base64,/9j/4AAQSkZJRgABAQAAAQABAAD/2wCEAAkGBhQSERUUExQWFRUWFxgXFxUYFxgaGBsaGBoVGh0XFxcXHCYfGBkjGhcUHy8gIycpLCwsFh4xNTAqNSYrLCkBCQoKDgwOGg8PGiwkHyQpLCwsLCwsLCwsLCwsLCwsLCwsLCwpLCwsLCksLCwsLCwpLCwsLCwsLCwsLCwsKSwsLP/AABEIALcBEwMBIgACEQEDEQH/xAAcAAACAgMBAQAAAAAAAAAAAAAFBgMEAAIHAQj/xABAEAABAgQEAwUGBAQFBAMAAAABAhEAAwQhBRIxQQZRYRMicYGRBzKhscHRQlLh8BQjYpIVM3KC8SSistIXwuL/xAAaAQADAQEBAQAAAAAAAAAAAAACAwQBBQAG/8QALREAAgICAgEDAwMEAwEAAAAAAAECEQMhEjEEIkFRE2FxMpHwFFKBsRUjoQX/2gAMAwEAAhEDEQA/AOUyKBx3zsWvZwPh+E+ZiSdICkApAclgOpDnwD26kmK0qgmTC4B59OUT11MZeUKJsNizW0faC5LpBcX2DahKkKKTqOn3ixhdahKmmJcbEC4MD1K6xqFbwDV9nk6H5E0TkABbp5/eIp+G5De8LGCVxRNTyUb/AHh6xlPcS27RHOPF0URjGcWwBOpApVhYRrKlKlqKxsLQfw6iC1iWNtYKTMEBUUkd1iHhXJJ7JOW6Fyh4ZTPlmconMq+sKuJUhlzDye0dDRhhloUhK2A0AgHxLhGWWSSCSzQ2GXZfLF6bSFfD6hfad1RBVaGyRR5EhItm33MK+G4YpUxIALu8Oc91JAylxoW3HIxmfvRHItJQKcWZS1Jt0i1S4HLJQh8y1nOtXQD4dBBDDPZ9UrabNIuHym5HKCuHcHzEJMwm5238ojlaF03pATHJUpINrDTTTpAinnNZzlNgh2d+fLxh2ncCrmJMxag7d1A0/wByjrFrDvZegJBmTFFZ5WCfBt+sbHHJmKPsLGF06aUqUsAqWLcmOwgDjLq7ynC3cA7D7w1YxSZJ6kJOcyrBOxU2nU6PyhKFRNmLmdtYhTW+QgFBttno/IDqpRRNTNCjqDvDiqYJqQse+BfqIWqmXmSQzPceUFcNq2loW3RQiiTuK/YLIvcZuC5MmYlaZndUHLm1uhPxEUMa7LMUJO9j66bwMM1Uua6dDe3XcRpXVqQHI3cm58olhCXK70K4+qyJVKpKi5cbRcwNffV4WECJWMJJIQ5hm4cwRSmUPeBdukUZJrHH7jb4q2CTRdjVBagQhZ9OsdjwHCwlAWLj96HYwGxnABMpCSnvAOPEQX4QSv8Ah0q1BFx5Rz5y5tSa2TTl9Qmr5Tl0nT93iH+Fyzs4/GL+P7aCddTEd4CIaiUTKB5GOb5ONyT+QIKmVpNIFLUesQYhgCZiksLO58ANIuybG2+sF6SQ8B4M/wDspDFjbWhQxP2dpVLKxYgRyrEZGbOg3YEHyj6FxwkU8zKWOU38o4fIwVYmrCh7yTfzEfTRfGVDYrjKrOe4VhwXMIJbKYt8SVPuywep+QjWdL7GrUk87xRxtA7UsAAw0+0dBblY99FJRvoIyNcsZDQTsOMYRKQnuaiOdYzTTCSTYc9vCOl12JU6lBAKs26UoUtRPRgzaQHxhKWZUuYnxSPixiGORrZ0Zwi9HMFho1hqxPAElBWgMReF2lkBSgFWHO/0iqM1JWRTxuLo8JAAI1B+H/MPyagTpMs6OzgbHlCJVyci2Piwg7wctcyamS/dJHleByLkrDxum4sZ5GETZczMhX7POGHHaeYaaUhC2mFQKm36eEMU/DJcmW5IdrQi/wCPdlPXMYLLskE6RNL1NJD4QULkRYhSTEHMUkhnUQ/yhUxjGVTDlDmHRWOzZstSQkJK/eUb25CBlFwtcsMxAKj0AuSfACMuKew/W0dE4J4BkS5CJihmUtIUeV21i7jMqWZ8tCEpGRidPEADoL+ghQoOKqmVI7NKwECyS3eA5AwY4RqUTQpa1EkFj6/Mx6blLSJnjjHcxqrMXISyB0B/SPJKSwzlkJu3M9YoVqZi2TJQw/MdPvCf7R0zpUh11RB2lpOVzy/MYWsTb9QEsibqAfqvaPRy5yzMm2l91KQ5c7kJGviYB13tt7TMmllFNj/MmHTkQgb73jjdUo5iTqYnWoolAbqv5RT9OlS9xdBPDeJ5kuoKgoqzE5lE3dRcq6EkmGbizC1IkpmotmuerxzuXKJFhcw0U/E6+yRLmjOE2HeCdLXdz8IzJhdqUUZ9zzC3mJVdynbeJwhXZs7OdIFycZTJmKUhJUpRuHZP3PoI8rsamLYlKQ1wA9vJ72vGPA7+w30tDnw/JJUM1wn5Rb4gwlCi6FBlWIffpCNTcTlNlJB5sSktyuFD1ER01bLzqcrIIJT3jmB2DOxbn8jaF/0zTtMVLFbTTL0zCDIKhq+kP/AuJEByHIszbQj4JiCZk5JmEkAsUnXor9I6ZR4Sl80nSEZk+pdgZHXpkPuHzUTpRHwjMDw/sUZdnLDzhUwyvUiblNnZ/UQ9ylOPMwPjqOXvtCcS3+DJgtFJgpKkxRxXjSmp5nZzFsrexYeJjMPxuTNU6Fgg7vaJvKjT10FNrkjZEtoL4eO7eKFasaiLdMvuRwPEl9PyXfsUJJIG8U1SlZZMv8R7x6C8KtSjNPEtu9lYn0/SGyoUEkqVrEMmklhQWRfmeXJ47UfIuTnJkTbcuR8/+0WjMqtIa5YwDxGmUpMtTM7hvBnJOwuBfnD17ZqX/qEzE7gi3SEmQhcw9nuxUOb91x1Di8d3x58saki6HqWzfDcHC5SVNq/PYkfSMgvhyVolpShJKQ7Epvck/N4yCc9lCgqH3EcCQqZl7yMyEjMhRScwYsW2OnnAiZwXo/aEpfMVK1c7hIa30g3i/bLUVJQlK8wKFCYCMu4bbwMXcaxfLLYkOzExFzaRfwUmIOMFMtJSOTQsYXh+Yp095ydwBve3rBPF6hy5hdxCpdgOsUYU6olzNJ2a4tNCppYuAyQeYTa3SDfs/kqVVoKdiPjYQsPBjhqrVLmhSVEEEGwcln+8VtJIjTbdo7DjE1aAsTD7sclq68moG4CtIdeJsaJkgJCitdza7mA/D/DM8KSpUovNmIloBtdZAGugciJY6uRXJ9RsYJFTLlye0WQEj1J2AA1Ji5juJKpMNTMRLUidVKVLZYYplpUrM6TpmCEf3Q7SvZ3Qoy9usrWlj3pmRII3CAzDxc84nqqalxJSk1CQexJQk9q1yzqSUquCANXaFXFSS+ReTO+l0fP03iKoI1S3LIAPhpDLwl7TDRoyTaVKxmczEkhd/wClQIJ9I6bM9kVCq6FTQDyWhQ+KPrCxxH7I1oBNP/OT+UZUzB5Oy/Iv0ilSh0IlLl2xt4e4jVV5Z8tUs0/ZElIP8xM4lhLWNmF33McZ4+qFVdfMWgOlJEsHnksT5l/QRphVVOoJ6ihxmCpcxPqA4OikqY+ogng2HJSGCr8zClilHK5t6rQtR9ViYugWpbZS29uUR1UtSl5dk28No6fIoA34THPseOWomANlCiw3Fg5brFEHchjKqVFPdG4YkEbXDvZNxpEMuUVEhF1c3uW/K8YmrazBvj6i8SyZwP4Q97ixa+m/MsX0hwJDIVMHugnyeJ1u4zskdGfzfQ6+kV01igp3L894ypqFLuVFVrvt0jTxqmQ45eL31+oIiIW6GPQssxJblGrP+7xh4tyKlwLDM5vofPndo617PMYX2Yz82eOQlSQAE67k9IcuEeIezT2MyzHuqHI3v8bxNnx3HR6S5qmdhnUaVKC+TQN494yXIlZJKmUrVVtIq4fi5yC7jY9ISuO6xSlhrxDiilOiaGN86Yvqq5s2Y63Y6kub83hi4f4kNIM6hofB+TQIlV4yhwR5QFxGuM1eRBYA3UX108hFzgsi4yWiycI0Pc/2tz5i+4gKZyABoAL3UXOn9PhoIKYd7ZJ4QFTadGR2KgopPRtXe20cwmqTKDABRLgk3uzfvxPKKE2cqYbud/DRz00hb8Hx/wC1AKKO1SfajSzj3lGWAL5nYHlYWfnpE1d7RkISMyCCofyzZSFDmlSCQseHm0cSFMyCq3S97+BibCsfVJBQodrIUe9JUe7/AKkn8C/6h5vC1/8AL8Z9p/v/ALEyhTtb+38/n4HvHsekzEjKp8oPeIF1G5U24fQDYCECrrQlaTLzZk3znfwHI9YsYvKKAFS1mZIme4pTOCNULGiZiXD83BFjAaYXiuGD6PpHqalFOIyJ44IH+Sg9SVfeMhYjI36MPgP60/k7di0yWJYCZyysBirMq9tShmcm9rQq4jiOVAGdSyNSWHwG0NU5MzKrMtClLUtQcZQEuAANbAuBzyEwoYjw6tTvMS/JP3MRdumdK1VoV66uKjA2cINzcFMvXWI52DEjkdYqhJLojyKUuwIIYuDqMqnoUCLLCW37wJfwtAyfhSwrK1wwI6gB/G/yg9wWFSaj+YkpSpJGYizjS58TDJS0JhB2djn0tNRyhOnqRo+3p4wt/wDyImsmJlyElIQcwUzF2Icbg31jXGZUqfJMuZuCx1Y7ENCpwVh/Y1M0TSEpQPeO72DDfwidvlFjli4yV7OtYRQAI6/v1iKvQlGYgDnFrCKqUpDImJU2rG48QbiB+Pz5aQc01KdmKvpEqbL0KtdiikrJQpSSN0kj5Rth/tXmyFBM95qOdgsdX0V4FvGKFZSBYJlrSttcpeEjHZK0G+kOhBSdSI/Ixxkro6rxnTyMSkGfTqT2wBIWAxUQP8qaPIAE3Ba5Dxrg9CVy0kykl0g9dBHJsD4gXTzHBOQuFJ2INtOY1ENXCPGaQEonTVoNg509RDYwlC03a9iBRa0PNTh6EpvKUnw/SOTcY4aUVBUl8i2IfYgBwfnHVJ+JZh/LqUqHVjCnjs3tJawsoUwcAEC40L7RsNMPYv8AC3BS6p1GyA4B5katzgniXs2myRnQbsQzW0tfrcecPfCNUj+HlFNxlDfr1gzWzyoM0JWeTkzo/wBPHij52mUykl1JIvoRy1EQr1eOtcQ4B2hLIvzDP+sc5xfC1yT3kncaED9YrhkUiPJjcQbLWAX5fH4RqtQ2842XKNm/fSLdLhBWh0nvOO62juzk89tfEQxuuxSTfQOeDnDdQBNRmUUp9xRGuUnQPANSSCxDGLVFPy5hqCNPD5QMlaMXZ3Hh2kkGZNlrWkISXSq6AXTLdsx/NnDDcHSFbjirpkzkokLC1A3YuAOsJC64rQElRJckuTveNDTFnSG/51jnY/GcZ8pSbDWP1crDVZiiQghtL8t4AUE5RnEpBzqJFnOuzbxvVpWEkqDDQeu3TWDvs8kgzFKIcuzxY5cIuQ2uc0jSl4Cqpqv8stubfUiCk3gNUqWbHMQ+x0Oh2jrFEs5Q6WipiqXBsGid5pMpWGJ8/wCJ0i5ZyqHwb5QPMdI4opR3iQ8c6noYxViyckS5sfBhDBDnzSDpNHd6TEuUEeJdHguBhjennlCkqTYpIUPEFx8RFzGQn+Jm5T3StRS3Il/rFT3D8Ei1P8lQUa/yn0MZB6k4iyISlSMxSGzA6gafBo9hFv4H8Y/J12fSoJcgOyWtszejhXqYAVtAMzjWGlKUluYfzHLxFz5mIV0aTHMlfaOvFLpijOw5Kx3g55x7TYEkHOzlLZX0zHT0Yq/29YYl4ely2guTsBzP76RnY6MGSNOd9z1PwAAjY37gzinpAKm4aQ90p9HPqXvB2lwpCLCw8AfmI27QJirPxQOzw3YFJdk+K4fJWnVjsQwY+AsYG4Rh81PaLlCWqYlSQFLcDKxL6G+nLxiHEqgkWhg9nVRmROSrUKH/AIj7GBbdHq2a4AZi55M5KArR0hrEbnxgbXrIqFqCULIIbtNGu56mwA8eTw6/xEpCiSoBkktdzsNtCX9IVEVkrtgc6FhZI7qszEOWVyLQnknK6G16asWK9c+Yok06U3suWoOOWZi4+UD8cknsV5tcv0jpONzES5egeOZY/iGYkDeGwlykKnGkK+F06AoGYATZkl8uuqyL5fDnG9dRLWSsIAt3siQlIIJBAAsNIKUVM/e7jMpI/Mbh/Ri3jDvRiXLpsqwHXmUbbk6RS8jTJo4040cnE5abAkeBj2nmErAJJcgH1EGuIcLAeYiwe8L3aQ6LUlonlFxdM7Vw/UIkgyi4UlRyggsUm4yqNizxdlcSTV1KZAlqTmcIShIXMXlBJ7xISkAAneFfhGrExQUpOZUxBSQp7F0nMkOw0VcDRRjqNZhAWlCgyZstlBYsQoAjXqFK9Y5rjxns6Slyjr/AurCjOMspm5gWIWlNj4pDfGBHGmEPTrDXAdPiL/SH6jk5UEr13hP4pqsySPL1gOdSTQzjcaZxC/ukHw6mL+F1TLAUT7wsNCLhQPOzQVxLAVKXmSoA2Bdw9mOm8C59CmWCQtWZOoysH6F46X1IzVHO+nKDKeNrBnzCNMx+xPq5ikktHhVHkOSpUTN27L9IXIhgpDpADDQXfYQw4esTFhDsT6ePSET0Uw6I+IEpEkhrkgjTZiSfJ/URd4Kr+wkksnvKN1FhazfCBvFVEqWrK+ZwSwGgfU8nI+UNfs9w9M2mQoWWgzAFbjM4UH5EKv0MLyNLHvqw8dvJr4GXB+LFzP5ZQkbd0k3HNwGMVcT4gnFRSEILEAFSlu6tBlSCVHprBfCMFTJUhCUgd7OwHK2pL6CKSEf9QoIUy3JBGqVB2IOxZRDjYxJrlfsWU+P3FHE8TKz2ajKKt0jMFc9FAEwr8SYeEjMzHeOnVfC8pIKyhALu6UgX3Nt4QuMJr25w/HJcvSIyRfB8hU/gV5czWYnyBAPzERhNwObRbXOKZZlkMSQfK/o4y+keSvezfvRvWLk37kDSvRJiISqaspSwewcxkZUyipRKRawHgAB9IyMNY+dutF+0UPOJ5fEc8aLzeIB9S1/WKBSCecSAHaOafdShGXaCI4pm/iQkjYXAHUM/rG83iy3ufE/+sCyltz5RSm1jlkgqjwp+Ni/tCFVjqlaJPq/ygVhdaudVJQbABSj5CPJsyakOEhHVXvRJwpMWupWs6pRl05n/APMNg2jm+bgxxS42nYbq5jAvtEnCOLZJq0gtnAI8Q/0PwiDFEloXTMMtYUksQXBgquLObfqR1Sr4gJcZJhADFkMksHZ1WV+2hdruJOxX35agdACh20sCl222gjgmMGqkBcpQSsd1aXsCNQRy3B6+MB8UolpV2k1YUbNyaFVFaY72tEGPY6Vy0gi5D+XhCViNX3mi3i+LZlFvCA8yQo94hnh2OCTsly5L0NfDtEmWlExepdR/3afBobqevkqQpSmPJMI3+ItLSQ5cAN4AWjSrxglP8pJHN/tHpRbZsJKKJOKq7tP5aQACYWaikCFJSLq3HWJKuUvLnVubRawfCSpl630+8NguEeyfI+T6HvhSQaZUqdkzkKS5JfUFAtplGZ46AmsmziCAiX37nOS6eeVt2sAbQn0Nd2EhS1B8qbDmbMz/ADiHhrH+3QodqtC0Kbs0BJJS3dWpagQ2o0/D4RC1KbcmO8Ztel/4HWuxMgFJOnxhWxCaFAkxdn0xSn/MUtR/Nl+GUBoVcRrykEE84Twd6L+SrYPxKrCQTCvWrJSo84IpQqoX/SIjxGm1A2DRbBcWR5HyQtCPY9IYx4RFxzAlg8y7bEj47/vnB7CEEVAIZxsdz++X2hZoJ+VQ8dfT9IaMHxH+HWVhAUprEs45sTCMiKYdF3i3C1yqdc2YXVNIBO91JVbl7unIgbXu+yOtbtZb6EKbxYfMfGBfEPFQqpJlmyiUm/SAHDeLmlqAse6e6of0lvkWMK4ueJr3ChJQyJndp+IzELJQEK7pAsonk1nAG+kLonrM5BVkllKndiCobhzr8BaMokIXPTNXMzSyknsypknkQpNyf6fpFXHv4ftUiX3C4cS5mZx1fR+vwiZQVHQbfx/oM8RVoyHwjknEVV33Gv1ho4ixrKhvrCBXzipTn0h3jwd2yfyJrjSIqqqMxRUpnOrBh6RJS6xWgoADKzAhwe8lm8PEfeLXogjtliUkECz9bxkay9Bp5/pGQq2PG6dUBOpA+fkNYjRPUR3EFt1rOVIjySEo7qUZpjOo8v8AUo6RFPrU/iV2itgPcT4D8R6mIz7WzFzMxCSorJtlT3UeaolokHKoqGRKbZQWv1OpgVIzOXUQxa2vztFesxMgZQbAuS+p5x5K+hUskYLlIIVypCdU5jyzG56xa4HmlUycoszAMAwDPb4wmTqsnT13h84Bo2piv8xJ/fpDnDhG2cTP5azzUY9InrQpa8qQVHkNY9VwJUTQ/cR/qVf/ALQYauHKZISpdsxPw5QUrKlKU66wCnSJ+FuxHwzgldMsr/iWfVCEWPQlX23izi2CdoPeXfmr4aQblpMwjZ427NSe6wJ6/OMnkc9mxhWhMl8KpQHIc9bxRrsKKlM0OlRSzAouXGzCIZVAVHUDyjymzPproX6Ph+3xjMSwVrsx5jfxhxk4aG98+QAjZNFLBuFLJ5m3wgubM+mkc9n4WFlLhwBpDVg+GokIBUkZm9Ogi5iGAJRlWncjuvrBCXRISHWAo8thGtmKIkcYYlOW0uUhRSofhSSDqCCRo1vXpA/hjDauTPTNSgd2ygpYcp3Sdb6noQOUdMQQs3AbkzfKNjRSwbJAJ5PGPJqqPLDcrbF7Fa+at8qQOp/SFCbgU6arvKs9wB9Y6BU4K7lKj4RTlyCgh73hEZcR0ocgRLw1MmVYNAdWH5iX3h4xDDu0CW93UxSqsPb3RGxkDKOjmOMYGpKiQHHKA6htHVqiRm95BfwgFXcKibdKVJVza3nFsMuqZFPB7oSZAuH03g3KrEmzxBiWBzpIdaDl/MBbz5RWpKFS9LDmf3eDfqAS4aZdXISbgxWrKEao8WfTpBWlw1I5qPX7CDKeH5hTaQpjo6G/8vrHlaC9LRU4Ox+bJAQpIXLfuuzpJezHUG+kGMVx8qT3JLE6lgPK0RUOAAKGZIBBHu+PMWgrW4KAo5D3Rr+h0ibJBcrHY5PjViX/AAC1qzzLnYbCB+J4SoqJSHa8PiwgWAUo8kh/UxFMkkDMEZediVesEp10ZLGnpnNVUxAvY/l+/KNAthbUhvi8OlfgKZ3uhebn+kLWJ8PTJNyMw5jbxH1iiM1IlljcdlZE9hHsVM0ZBcTOY2qnLWn8qBsLJ8+Z8bx7LXLRd8x6D6mPK8HMJew0A5cz1ivP7quzSMy/gPExz0rPssmRY05P2IausUXJsCSWEC5iidfSGRWFhIc3VuftyEDKulAh8GkcDycssj+wJXHXuGqPJRIDXyj4h45JP5CO4YPLHZBOwEZnekIwLbYCpq9UtZS+sG6cFdzACrlD+KtyP2hio7NEsitBCnkM0STJW8TS0BniFRJEb0YV5izoYqGWBtBAy/WKdUqCR43lzBG4mJEA6ivyeEaf4jnDA62jaBsMSFla8xuBoOUb1cwExDLmZRFabUZlBI1uT4BvqY92z3SL1OtospXFSQiLQDQLDRrMmGKi0Xi2tfONUIBgGgyOXOIiCeqLE2Kk28agWDpyrwUw5IgVUho8oMTyqYwaQu6GGro0zUlKh3RCDjOGJQsBAyh2bYfaH2rxGWiXdQBbz9I51xPjDXSktso29BD8TonzepDRgiJMod1Lq/Obny5DwiHFsZSpQSFPzAuT0hOpFzVhIzErWQEpFgH3PlDeumRIMmUgICw650zdiLIHw+MMk6FQVo9pVrWWSnL1OvpFxMkMSrNMI1OiYmpVqU6kpJswty3J2u/pFhCCpgpQN/dTo0TNlMUV+zCUJRZJVe2vl8BFGtp1qUEOcoYt9zvF/F+66ycuUOBqbX0EWMHpnGYu4F1L+0aurPPs0pKAIRYQA4jlhi0MdfWNvb97QmY3XuDGRuwpVQi1NMnOdr6RkeT194xkW2zntIOTKVTu9+b7QV4fwpJBmEgruMv5R9zq/hELvv6An5tGwnBJcWOza/8AEQcmfW5/H+otOi7iMthC3WAqLAEnkLwamV5V71/KK6aphlSGPiAD9zGqVEf/AB7f6n+wAkYaorTmBSMyQx1LkR2akGSUSeUc+4elGbVoSq4R3zofd0H9xEPWPTskogco9OTlVks8UMTaiLaavNUFXVvrDTQac451IqClBmHTM/kP+D8IdsIrXAOtn8RGTjQmErQzdoyT4RGDaK66vu+MRzawNHjSeZNaBOJ1wAMVsRxRha8LeK4o6YKmebopY3xBql7xJwVUqmqYn3SflaFKpJWomG/2bU5earYED7w5xSiSqTlMbqmY0DaXEMsxQOvdbwv9Xi3iE6FGZOJqpYH9T+DGJ4q2UzdI6HST3EXkmAeHTWAgvJmPvGBpmk9cT0RcRVrIsUFkQIRpVpYwOmzIu1kzrAaqqGjTCOpnDd/AfeA1VUqSCsd1A1yh1HwOse1eIRQn1q2YslA1KodjRPkei4ivEwhISQ5BKlatrAvHHmzcuydenP7RJRV6lEKSl0gM5sPFzEOK1JWCA55iWGH+5ZhqVMTJtxL+F1wz5klISkMG1Kjqx9YIUVLPKsyRLl5r/wAw6+SQTAXh6nIsMiDuRcgdVHeDlNQmbNaXPKgX1JHopzbxgcnZuPoNYfLqxMyfxEoOMrJcDvW/EILSEJlhSCoHIchTL0cAHXU2I1hewrhZfbTFKSpTEAMoqS7ObA6+W0E5NOJaGOVOpAG7/rCpIfF2ZPUJiwwygkDwAYk+rCCdYgoQAPd38esVcPoytLgEA7m1v1Me4ovIACoqto7D7mPdo97gDFaxhCRi9dqIZ8YqiQ2g5D93hFxOc6iBDsaFZZUigouYyNSqMikiHiYvqfAW+MV8rQQRXAfhEUphcxzD7tnstFopVEu8X5AdzEM+Xd+saDJaDfANKO1WvfIB6rJPyEF+L57IIH7JgZ7PrKndCn6xa4imZpyE/wBQP9t/pGrs4fkVydAyspAmSE8g0XuFyciByDeQdvhEONKZEXOGZX8tB/pg5dEkVsY5koGB2IFoJg/KBM5JcwKDBFXcQAraQq1LQzz5o0gTUXMGtASFmfRsLC3OHPganyUmbdalK/8AqPlC5inultBDjRShJpJSN8g9d/i8bJ+kCC9RWr12MKVFMetT0CvlDFiC+6YXOG5eesUfypPxIEBj939gsr6X3HOWmzbQSp6zLaIJUpxGwp4BjUXCsqiwZuUM8Vk2AiliU8iBNs9rK+AGK14ynnGtZOMBKueYZFASlorT61y5JG9g5imJqpq2SH5qWczeWg9I1qTHlCZoPcTY7kWt1iuCIcjsNiakJ0Us6BStPIRlRPKZClm2yQPT5/KLNVU50Jlp7xsVECz9IgxClVMQEuEpTsC582tAR7Dl0U+HMTly5ZCmcqLkkA8ng/hWFyF3pFNMVYhbpR/tUdD6iKfDnC8pblSc3J4apGDqlhk95P5Tt4GCnV6Bx3W+jTBcEqKeay5s2UopcJCndKtwTYi2vSC/+FpQlKUONA5uojdyd+sV8PWBMdThTZRmJ0GwfboILU6cy32EJfY9Oy6hkoaFPFa7MsnYWHhBPHMVDFKTbc/QQl4nXACBqw+ihjmIgAwqLDuTFmrqDMV0iCebRTFVoknLlspExkaxkU8SXkPGaNFxsmIlru37Eck++ZLLVaJZ6bRBLNotyxmYC5LADqbRhvsGuCZWVE5Z3WB/aPuYgmzO0qv9KSfUgfeGaXw7NppAQQFKclRSXDuX+3lC3QSSJswqBHupuG5n6wxJrtHzmXJGc24u9lLieZYJGpYDxLCD+EIysBokAeloWMQmZ6uWkbKzHwTf7Q2YeWEFNaRPF22EwtzA2umM8WlEkWgXWBUAMBC5zqitUrLtFtEq5MVKtb3EGhbIUU3azUShdyCrwTc/JvOGefKFRPlSBNRKKi2ZZsGBOjglyGHUiBHBsvMubM1ygIB6m5+GWGvCp/8A002XlkEpWScyXWrMxdRI2fKL/h2aAm6CgrQKxXhKclJShUub1Csp/tX94B8L4EuTMmGYGWSEs7swfXncQ90eGJnEIlTJsqYwYHKpOmoCgRlZz3T9IK8Z4OEGXMSO7lEs9G90+dx4tziWPkqM1D5/n/p7IlaFdCWMWQHjxEuJCLRQw0RKN4GYkqCQF4G4kY8eYBqTAqezxfrVXgbNTaGxEyB1Zc8hFWZUgMO8trByybf0iLNQkksNTFWopvdYgt7xB/MzfF4pgSTew5IqlFADsOQsPQQMrqxSS6S0X5NKoJ23Go1GrQKraVZ21be4zaONngYLYc5aGbhPiKzKF+n2MPlNjEsjf0jj2E0sxMx0tbXvC/Txh/opqgwLaAm9g+0BlTTtB4ZWqYfn1CFfhJ+ES9qoj8qRsPrzjfDEBQuGbbwiLH6oS0sN/tCeTZRxSAOK1QSDeEfFK8rVlGkFMdqVnTdrOHvYWgfRYUrUsXe7hra3h8FStiJyt0ip2DCKNYprQbxCnMsElm0sQddIXp63MOgrZPkdIjaMj2Mi/giQc0GKgmd4xkZHAPv5exYSqDfCpP8AESlAXSSrazAsbggkEgs20eRkC3WwMr9EvwxyxbFVhi4WQNFJDs2xS3KAk2qK2WbEgFr2tYXJj2Mijk2lZ8zGEVJ0hawtOarmqOyLf7lD/wBTDdSGzR5GRmTs2HRaTNZMB66qcmMjIWhrBqFu8D6lNjGRkNQpjFwfTBFJmGq1KV62HwAgbisxAmoKwSM6c2UsvK4fKrYs8ZGQqX6g1+k6lwLQgo7ZC5hll0y0Lyukblxrsz9YaayiROQqWsOkhjsfEHYjV4yMj53NJvK39yebbdivWcErTeUvP/SsAH+4Bj5gQuTxlUUqDEWI/wCHjIyOh4uac5cZfA7FJy7IVTGEBsQm6xkZHQQ5i9VKihPXaMjIfEnkB6uaxdnb97R7LqiblINgLk7FwSdTHkZFCeiR7YQ/xLuiwzOo72zcucQ05XOWEpA7ozEudEdHaMjI2Jk+i1wyWzFhcnc78xoYak3ABANgDr+HQxkZCMrdlOJLiWkVa0jvNd2I69IE8QYuT7wBA015M31jIyAhthydIXBOUspOUOlmVvbSCJqsqWCQAxtf8WpjyMh1ikvcC4hXFTgs3d/7Q0BibxkZFWLtEuU9j2MjI6BO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2772" name="Picture 4" descr="http://wwwdelivery.superstock.com/WI/223/4163/PreviewComp/SuperStock_4163-16441.jpg"/>
          <p:cNvPicPr>
            <a:picLocks noChangeAspect="1" noChangeArrowheads="1"/>
          </p:cNvPicPr>
          <p:nvPr/>
        </p:nvPicPr>
        <p:blipFill>
          <a:blip r:embed="rId2" cstate="print"/>
          <a:srcRect/>
          <a:stretch>
            <a:fillRect/>
          </a:stretch>
        </p:blipFill>
        <p:spPr bwMode="auto">
          <a:xfrm>
            <a:off x="2438400" y="2057400"/>
            <a:ext cx="4419600" cy="2954818"/>
          </a:xfrm>
          <a:prstGeom prst="rect">
            <a:avLst/>
          </a:prstGeom>
          <a:noFill/>
        </p:spPr>
      </p:pic>
      <p:sp>
        <p:nvSpPr>
          <p:cNvPr id="7" name="TextBox 6"/>
          <p:cNvSpPr txBox="1"/>
          <p:nvPr/>
        </p:nvSpPr>
        <p:spPr>
          <a:xfrm>
            <a:off x="55615" y="5029200"/>
            <a:ext cx="9088385" cy="1323439"/>
          </a:xfrm>
          <a:prstGeom prst="rect">
            <a:avLst/>
          </a:prstGeom>
          <a:noFill/>
        </p:spPr>
        <p:txBody>
          <a:bodyPr wrap="none" rtlCol="0">
            <a:spAutoFit/>
          </a:bodyPr>
          <a:lstStyle/>
          <a:p>
            <a:r>
              <a:rPr lang="en-US" sz="4000" dirty="0" smtClean="0"/>
              <a:t>Is adoption simply a culture phenomenon, </a:t>
            </a:r>
          </a:p>
          <a:p>
            <a:r>
              <a:rPr lang="en-US" sz="4000" dirty="0" smtClean="0"/>
              <a:t>or it has its evolutionary roots? </a:t>
            </a:r>
            <a:endParaRPr lang="en-US" sz="4000" dirty="0"/>
          </a:p>
        </p:txBody>
      </p:sp>
      <p:sp>
        <p:nvSpPr>
          <p:cNvPr id="6" name="TextBox 5"/>
          <p:cNvSpPr txBox="1"/>
          <p:nvPr/>
        </p:nvSpPr>
        <p:spPr>
          <a:xfrm>
            <a:off x="1828800" y="0"/>
            <a:ext cx="6134756" cy="92333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5400" dirty="0" smtClean="0"/>
              <a:t>Final exam question: </a:t>
            </a:r>
            <a:endParaRPr lang="en-US" sz="54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685800"/>
            <a:ext cx="8534400" cy="2514600"/>
          </a:xfrm>
        </p:spPr>
        <p:txBody>
          <a:bodyPr>
            <a:noAutofit/>
          </a:bodyPr>
          <a:lstStyle/>
          <a:p>
            <a:r>
              <a:rPr lang="en-US" sz="5400" dirty="0" smtClean="0">
                <a:solidFill>
                  <a:srgbClr val="FFFF00"/>
                </a:solidFill>
              </a:rPr>
              <a:t>Evolutionary</a:t>
            </a:r>
            <a:r>
              <a:rPr lang="en-US" sz="5400" dirty="0" smtClean="0"/>
              <a:t> hypotheses for adoption is </a:t>
            </a:r>
            <a:r>
              <a:rPr lang="en-US" sz="5400" dirty="0" smtClean="0">
                <a:solidFill>
                  <a:srgbClr val="FF0000"/>
                </a:solidFill>
              </a:rPr>
              <a:t>supported by</a:t>
            </a:r>
            <a:endParaRPr lang="en-US" sz="5400" dirty="0">
              <a:solidFill>
                <a:srgbClr val="FF0000"/>
              </a:solidFill>
            </a:endParaRPr>
          </a:p>
        </p:txBody>
      </p:sp>
      <p:sp>
        <p:nvSpPr>
          <p:cNvPr id="4" name="TextBox 3"/>
          <p:cNvSpPr txBox="1"/>
          <p:nvPr/>
        </p:nvSpPr>
        <p:spPr>
          <a:xfrm>
            <a:off x="609600" y="3962400"/>
            <a:ext cx="7924800" cy="1938992"/>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buAutoNum type="arabicPeriod"/>
            </a:pPr>
            <a:r>
              <a:rPr lang="en-US" sz="4000" dirty="0" smtClean="0"/>
              <a:t> Inclusive fitness:</a:t>
            </a:r>
          </a:p>
          <a:p>
            <a:pPr marL="342900" indent="-342900"/>
            <a:endParaRPr lang="en-US" sz="4000" dirty="0"/>
          </a:p>
          <a:p>
            <a:pPr marL="342900" indent="-342900"/>
            <a:r>
              <a:rPr lang="en-US" sz="4000" dirty="0" smtClean="0"/>
              <a:t>2. Direct benefit:</a:t>
            </a:r>
            <a:endParaRPr lang="en-US" sz="40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09600" y="-152399"/>
            <a:ext cx="7772400" cy="2971799"/>
          </a:xfrm>
        </p:spPr>
        <p:txBody>
          <a:bodyPr>
            <a:noAutofit/>
          </a:bodyPr>
          <a:lstStyle/>
          <a:p>
            <a:r>
              <a:rPr lang="en-US" sz="5400" dirty="0" smtClean="0"/>
              <a:t>Most adopters cared for children who were cousin or closer (r=0.125)</a:t>
            </a:r>
            <a:endParaRPr lang="en-US" sz="5400" dirty="0"/>
          </a:p>
        </p:txBody>
      </p:sp>
      <p:pic>
        <p:nvPicPr>
          <p:cNvPr id="57346" name="Picture 2" descr="http://wwwdelivery.superstock.com/WI/223/4168/PreviewComp/SuperStock_4168-2528.jpg"/>
          <p:cNvPicPr>
            <a:picLocks noChangeAspect="1" noChangeArrowheads="1"/>
          </p:cNvPicPr>
          <p:nvPr/>
        </p:nvPicPr>
        <p:blipFill>
          <a:blip r:embed="rId2" cstate="print"/>
          <a:srcRect/>
          <a:stretch>
            <a:fillRect/>
          </a:stretch>
        </p:blipFill>
        <p:spPr bwMode="auto">
          <a:xfrm>
            <a:off x="7543800" y="3200400"/>
            <a:ext cx="2373176" cy="1600199"/>
          </a:xfrm>
          <a:prstGeom prst="rect">
            <a:avLst/>
          </a:prstGeom>
          <a:noFill/>
        </p:spPr>
      </p:pic>
      <p:pic>
        <p:nvPicPr>
          <p:cNvPr id="57347" name="Picture 3" descr="C:\Documents and Settings\Wan-chun Liu\Desktop\img013.jpg"/>
          <p:cNvPicPr>
            <a:picLocks noChangeAspect="1" noChangeArrowheads="1"/>
          </p:cNvPicPr>
          <p:nvPr/>
        </p:nvPicPr>
        <p:blipFill>
          <a:blip r:embed="rId3" cstate="print"/>
          <a:srcRect/>
          <a:stretch>
            <a:fillRect/>
          </a:stretch>
        </p:blipFill>
        <p:spPr bwMode="auto">
          <a:xfrm>
            <a:off x="1219200" y="2587302"/>
            <a:ext cx="6248400" cy="4499298"/>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533400"/>
            <a:ext cx="7772400" cy="3276600"/>
          </a:xfrm>
        </p:spPr>
        <p:txBody>
          <a:bodyPr>
            <a:noAutofit/>
          </a:bodyPr>
          <a:lstStyle/>
          <a:p>
            <a:r>
              <a:rPr lang="en-US" sz="5400" dirty="0" smtClean="0"/>
              <a:t>Alternatively, adoption is supported by </a:t>
            </a:r>
            <a:br>
              <a:rPr lang="en-US" sz="5400" dirty="0" smtClean="0"/>
            </a:br>
            <a:r>
              <a:rPr lang="en-US" sz="5400" dirty="0" smtClean="0">
                <a:solidFill>
                  <a:srgbClr val="FF0000"/>
                </a:solidFill>
                <a:effectLst>
                  <a:outerShdw blurRad="38100" dist="38100" dir="2700000" algn="tl">
                    <a:srgbClr val="000000">
                      <a:alpha val="43137"/>
                    </a:srgbClr>
                  </a:outerShdw>
                </a:effectLst>
              </a:rPr>
              <a:t>mal-adaptive</a:t>
            </a:r>
            <a:r>
              <a:rPr lang="en-US" sz="5400" dirty="0" smtClean="0"/>
              <a:t> hypothesis</a:t>
            </a:r>
            <a:br>
              <a:rPr lang="en-US" sz="5400" dirty="0" smtClean="0"/>
            </a:br>
            <a:endParaRPr lang="en-US" sz="5400" dirty="0"/>
          </a:p>
        </p:txBody>
      </p:sp>
      <p:sp>
        <p:nvSpPr>
          <p:cNvPr id="4" name="TextBox 3"/>
          <p:cNvSpPr txBox="1"/>
          <p:nvPr/>
        </p:nvSpPr>
        <p:spPr>
          <a:xfrm>
            <a:off x="609600" y="4572000"/>
            <a:ext cx="7660046" cy="3477875"/>
          </a:xfrm>
          <a:prstGeom prst="rect">
            <a:avLst/>
          </a:prstGeom>
          <a:noFill/>
        </p:spPr>
        <p:txBody>
          <a:bodyPr wrap="none" rtlCol="0">
            <a:spAutoFit/>
          </a:bodyPr>
          <a:lstStyle/>
          <a:p>
            <a:r>
              <a:rPr lang="en-US" sz="4400" dirty="0" smtClean="0"/>
              <a:t>Adaptive proximate mechanisms</a:t>
            </a:r>
          </a:p>
          <a:p>
            <a:r>
              <a:rPr lang="en-US" sz="4400" dirty="0" smtClean="0"/>
              <a:t>for love and care of children:</a:t>
            </a:r>
          </a:p>
          <a:p>
            <a:r>
              <a:rPr lang="en-US" sz="4400" dirty="0"/>
              <a:t> </a:t>
            </a:r>
            <a:r>
              <a:rPr lang="en-US" sz="4400" dirty="0" smtClean="0">
                <a:sym typeface="Wingdings" pitchFamily="2" charset="2"/>
              </a:rPr>
              <a:t> </a:t>
            </a:r>
            <a:r>
              <a:rPr lang="en-US" sz="4400" dirty="0" smtClean="0">
                <a:solidFill>
                  <a:srgbClr val="FF0000"/>
                </a:solidFill>
                <a:effectLst>
                  <a:outerShdw blurRad="38100" dist="38100" dir="2700000" algn="tl">
                    <a:srgbClr val="000000">
                      <a:alpha val="43137"/>
                    </a:srgbClr>
                  </a:outerShdw>
                </a:effectLst>
                <a:sym typeface="Wingdings" pitchFamily="2" charset="2"/>
              </a:rPr>
              <a:t>mal-adaptive</a:t>
            </a:r>
            <a:endParaRPr lang="en-US" sz="4400" dirty="0" smtClean="0">
              <a:solidFill>
                <a:srgbClr val="FF0000"/>
              </a:solidFill>
              <a:effectLst>
                <a:outerShdw blurRad="38100" dist="38100" dir="2700000" algn="tl">
                  <a:srgbClr val="000000">
                    <a:alpha val="43137"/>
                  </a:srgbClr>
                </a:outerShdw>
              </a:effectLst>
            </a:endParaRPr>
          </a:p>
          <a:p>
            <a:endParaRPr lang="en-US" sz="4400" dirty="0"/>
          </a:p>
          <a:p>
            <a:endParaRPr lang="en-US" sz="44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295400" y="1981200"/>
            <a:ext cx="6705600" cy="3962399"/>
          </a:xfrm>
        </p:spPr>
        <p:style>
          <a:lnRef idx="1">
            <a:schemeClr val="accent3"/>
          </a:lnRef>
          <a:fillRef idx="2">
            <a:schemeClr val="accent3"/>
          </a:fillRef>
          <a:effectRef idx="1">
            <a:schemeClr val="accent3"/>
          </a:effectRef>
          <a:fontRef idx="minor">
            <a:schemeClr val="dk1"/>
          </a:fontRef>
        </p:style>
        <p:txBody>
          <a:bodyPr>
            <a:normAutofit/>
          </a:bodyPr>
          <a:lstStyle/>
          <a:p>
            <a:pPr algn="l"/>
            <a:r>
              <a:rPr lang="en-US" dirty="0" smtClean="0"/>
              <a:t>            </a:t>
            </a:r>
            <a:r>
              <a:rPr lang="en-US" sz="5400" dirty="0" smtClean="0"/>
              <a:t>Predictions: </a:t>
            </a:r>
            <a:r>
              <a:rPr lang="en-US" dirty="0" smtClean="0"/>
              <a:t/>
            </a:r>
            <a:br>
              <a:rPr lang="en-US" dirty="0" smtClean="0"/>
            </a:br>
            <a:r>
              <a:rPr lang="en-US" dirty="0" smtClean="0"/>
              <a:t/>
            </a:r>
            <a:br>
              <a:rPr lang="en-US" dirty="0" smtClean="0"/>
            </a:br>
            <a:r>
              <a:rPr lang="en-US" dirty="0" smtClean="0"/>
              <a:t>Couples lost the only child,</a:t>
            </a:r>
            <a:br>
              <a:rPr lang="en-US" dirty="0" smtClean="0"/>
            </a:br>
            <a:r>
              <a:rPr lang="en-US" dirty="0" smtClean="0"/>
              <a:t>or fail to produce children,</a:t>
            </a:r>
            <a:br>
              <a:rPr lang="en-US" dirty="0" smtClean="0"/>
            </a:br>
            <a:r>
              <a:rPr lang="en-US" dirty="0" smtClean="0"/>
              <a:t>prone to adopt stranger</a:t>
            </a:r>
            <a:endParaRPr lang="en-US" dirty="0"/>
          </a:p>
        </p:txBody>
      </p:sp>
      <p:sp>
        <p:nvSpPr>
          <p:cNvPr id="4" name="Title 2"/>
          <p:cNvSpPr txBox="1">
            <a:spLocks/>
          </p:cNvSpPr>
          <p:nvPr/>
        </p:nvSpPr>
        <p:spPr>
          <a:xfrm>
            <a:off x="685800" y="533400"/>
            <a:ext cx="7772400" cy="147002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800" dirty="0" smtClean="0">
                <a:latin typeface="+mj-lt"/>
                <a:ea typeface="+mj-ea"/>
                <a:cs typeface="+mj-cs"/>
              </a:rPr>
              <a:t>M</a:t>
            </a:r>
            <a:r>
              <a:rPr kumimoji="0" lang="en-US" sz="4800" b="0" i="0" u="none" strike="noStrike" kern="1200" cap="none" spc="0" normalizeH="0" baseline="0" noProof="0" dirty="0" smtClean="0">
                <a:ln>
                  <a:noFill/>
                </a:ln>
                <a:solidFill>
                  <a:schemeClr val="tx1"/>
                </a:solidFill>
                <a:effectLst/>
                <a:uLnTx/>
                <a:uFillTx/>
                <a:latin typeface="+mj-lt"/>
                <a:ea typeface="+mj-ea"/>
                <a:cs typeface="+mj-cs"/>
              </a:rPr>
              <a:t>al-adaptive hypothesis</a:t>
            </a:r>
            <a:br>
              <a:rPr kumimoji="0" lang="en-US" sz="4800" b="0" i="0" u="none" strike="noStrike" kern="1200" cap="none" spc="0" normalizeH="0" baseline="0" noProof="0" dirty="0" smtClean="0">
                <a:ln>
                  <a:noFill/>
                </a:ln>
                <a:solidFill>
                  <a:schemeClr val="tx1"/>
                </a:solidFill>
                <a:effectLst/>
                <a:uLnTx/>
                <a:uFillTx/>
                <a:latin typeface="+mj-lt"/>
                <a:ea typeface="+mj-ea"/>
                <a:cs typeface="+mj-cs"/>
              </a:rPr>
            </a:br>
            <a:endParaRPr kumimoji="0" lang="en-US" sz="4800" b="0"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362200" y="1752600"/>
            <a:ext cx="4267200" cy="1142999"/>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l"/>
            <a:r>
              <a:rPr lang="en-US" dirty="0" smtClean="0"/>
              <a:t> animal examples?</a:t>
            </a:r>
            <a:endParaRPr lang="en-US" dirty="0"/>
          </a:p>
        </p:txBody>
      </p:sp>
      <p:sp>
        <p:nvSpPr>
          <p:cNvPr id="4" name="Title 2"/>
          <p:cNvSpPr txBox="1">
            <a:spLocks/>
          </p:cNvSpPr>
          <p:nvPr/>
        </p:nvSpPr>
        <p:spPr>
          <a:xfrm>
            <a:off x="685800" y="533400"/>
            <a:ext cx="7772400" cy="147002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5400" dirty="0" smtClean="0">
                <a:latin typeface="+mj-lt"/>
                <a:ea typeface="+mj-ea"/>
                <a:cs typeface="+mj-cs"/>
              </a:rPr>
              <a:t>M</a:t>
            </a:r>
            <a:r>
              <a:rPr kumimoji="0" lang="en-US" sz="5400" b="0" i="0" u="none" strike="noStrike" kern="1200" cap="none" spc="0" normalizeH="0" baseline="0" noProof="0" dirty="0" smtClean="0">
                <a:ln>
                  <a:noFill/>
                </a:ln>
                <a:solidFill>
                  <a:schemeClr val="tx1"/>
                </a:solidFill>
                <a:effectLst/>
                <a:uLnTx/>
                <a:uFillTx/>
                <a:latin typeface="+mj-lt"/>
                <a:ea typeface="+mj-ea"/>
                <a:cs typeface="+mj-cs"/>
              </a:rPr>
              <a:t>al-adaptive hypothesis</a:t>
            </a:r>
            <a:br>
              <a:rPr kumimoji="0" lang="en-US" sz="5400" b="0" i="0" u="none" strike="noStrike" kern="1200" cap="none" spc="0" normalizeH="0" baseline="0" noProof="0" dirty="0" smtClean="0">
                <a:ln>
                  <a:noFill/>
                </a:ln>
                <a:solidFill>
                  <a:schemeClr val="tx1"/>
                </a:solidFill>
                <a:effectLst/>
                <a:uLnTx/>
                <a:uFillTx/>
                <a:latin typeface="+mj-lt"/>
                <a:ea typeface="+mj-ea"/>
                <a:cs typeface="+mj-cs"/>
              </a:rPr>
            </a:br>
            <a:endParaRPr kumimoji="0" lang="en-US" sz="5400" b="0" i="0" u="none" strike="noStrike" kern="1200" cap="none" spc="0" normalizeH="0" baseline="0" noProof="0" dirty="0" smtClean="0">
              <a:ln>
                <a:noFill/>
              </a:ln>
              <a:solidFill>
                <a:schemeClr val="tx1"/>
              </a:solidFill>
              <a:effectLst/>
              <a:uLnTx/>
              <a:uFillTx/>
              <a:latin typeface="+mj-lt"/>
              <a:ea typeface="+mj-ea"/>
              <a:cs typeface="+mj-cs"/>
            </a:endParaRPr>
          </a:p>
        </p:txBody>
      </p:sp>
      <p:pic>
        <p:nvPicPr>
          <p:cNvPr id="58371" name="Picture 3" descr="C:\Documents and Settings\Wan-chun Liu\Desktop\img014.jpg"/>
          <p:cNvPicPr>
            <a:picLocks noChangeAspect="1" noChangeArrowheads="1"/>
          </p:cNvPicPr>
          <p:nvPr/>
        </p:nvPicPr>
        <p:blipFill>
          <a:blip r:embed="rId3" cstate="print"/>
          <a:srcRect/>
          <a:stretch>
            <a:fillRect/>
          </a:stretch>
        </p:blipFill>
        <p:spPr bwMode="auto">
          <a:xfrm>
            <a:off x="1828800" y="2711763"/>
            <a:ext cx="5638800" cy="422243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3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362200" y="1524000"/>
            <a:ext cx="4267200" cy="1142999"/>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l"/>
            <a:r>
              <a:rPr lang="en-US" dirty="0" smtClean="0"/>
              <a:t> animal examples?</a:t>
            </a:r>
            <a:endParaRPr lang="en-US" dirty="0"/>
          </a:p>
        </p:txBody>
      </p:sp>
      <p:sp>
        <p:nvSpPr>
          <p:cNvPr id="4" name="Title 2"/>
          <p:cNvSpPr txBox="1">
            <a:spLocks/>
          </p:cNvSpPr>
          <p:nvPr/>
        </p:nvSpPr>
        <p:spPr>
          <a:xfrm>
            <a:off x="685800" y="533400"/>
            <a:ext cx="7772400" cy="1470025"/>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5400" dirty="0" smtClean="0">
                <a:latin typeface="+mj-lt"/>
                <a:ea typeface="+mj-ea"/>
                <a:cs typeface="+mj-cs"/>
              </a:rPr>
              <a:t>M</a:t>
            </a:r>
            <a:r>
              <a:rPr kumimoji="0" lang="en-US" sz="5400" b="0" i="0" u="none" strike="noStrike" kern="1200" cap="none" spc="0" normalizeH="0" baseline="0" noProof="0" dirty="0" smtClean="0">
                <a:ln>
                  <a:noFill/>
                </a:ln>
                <a:solidFill>
                  <a:schemeClr val="tx1"/>
                </a:solidFill>
                <a:effectLst/>
                <a:uLnTx/>
                <a:uFillTx/>
                <a:latin typeface="+mj-lt"/>
                <a:ea typeface="+mj-ea"/>
                <a:cs typeface="+mj-cs"/>
              </a:rPr>
              <a:t>al-adaptive hypothesis</a:t>
            </a:r>
            <a:br>
              <a:rPr kumimoji="0" lang="en-US" sz="5400" b="0" i="0" u="none" strike="noStrike" kern="1200" cap="none" spc="0" normalizeH="0" baseline="0" noProof="0" dirty="0" smtClean="0">
                <a:ln>
                  <a:noFill/>
                </a:ln>
                <a:solidFill>
                  <a:schemeClr val="tx1"/>
                </a:solidFill>
                <a:effectLst/>
                <a:uLnTx/>
                <a:uFillTx/>
                <a:latin typeface="+mj-lt"/>
                <a:ea typeface="+mj-ea"/>
                <a:cs typeface="+mj-cs"/>
              </a:rPr>
            </a:br>
            <a:endParaRPr kumimoji="0" lang="en-US" sz="5400" b="0" i="0" u="none" strike="noStrike" kern="1200" cap="none" spc="0" normalizeH="0" baseline="0" noProof="0" dirty="0" smtClean="0">
              <a:ln>
                <a:noFill/>
              </a:ln>
              <a:solidFill>
                <a:schemeClr val="tx1"/>
              </a:solidFill>
              <a:effectLst/>
              <a:uLnTx/>
              <a:uFillTx/>
              <a:latin typeface="+mj-lt"/>
              <a:ea typeface="+mj-ea"/>
              <a:cs typeface="+mj-cs"/>
            </a:endParaRPr>
          </a:p>
        </p:txBody>
      </p:sp>
      <p:pic>
        <p:nvPicPr>
          <p:cNvPr id="58370" name="Picture 2" descr="http://1.bp.blogspot.com/_DCBQ3nptxo0/Rr9o1aOGFyI/AAAAAAAAAAM/KLVkQjh3uMc/s200/cardinals+and+goldfish.jpg"/>
          <p:cNvPicPr>
            <a:picLocks noChangeAspect="1" noChangeArrowheads="1"/>
          </p:cNvPicPr>
          <p:nvPr/>
        </p:nvPicPr>
        <p:blipFill>
          <a:blip r:embed="rId2" cstate="print"/>
          <a:srcRect/>
          <a:stretch>
            <a:fillRect/>
          </a:stretch>
        </p:blipFill>
        <p:spPr bwMode="auto">
          <a:xfrm>
            <a:off x="2286000" y="2703574"/>
            <a:ext cx="4419600" cy="415442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685800"/>
            <a:ext cx="8534400" cy="2514600"/>
          </a:xfrm>
        </p:spPr>
        <p:txBody>
          <a:bodyPr>
            <a:noAutofit/>
          </a:bodyPr>
          <a:lstStyle/>
          <a:p>
            <a:r>
              <a:rPr lang="en-US" sz="5400" dirty="0" smtClean="0"/>
              <a:t>Evolutionary theory for adoption is </a:t>
            </a:r>
            <a:r>
              <a:rPr lang="en-US" sz="5400" dirty="0" smtClean="0">
                <a:solidFill>
                  <a:srgbClr val="FF0000"/>
                </a:solidFill>
              </a:rPr>
              <a:t>supported by</a:t>
            </a:r>
            <a:endParaRPr lang="en-US" sz="5400" dirty="0">
              <a:solidFill>
                <a:srgbClr val="FF0000"/>
              </a:solidFill>
            </a:endParaRPr>
          </a:p>
        </p:txBody>
      </p:sp>
      <p:sp>
        <p:nvSpPr>
          <p:cNvPr id="4" name="TextBox 3"/>
          <p:cNvSpPr txBox="1"/>
          <p:nvPr/>
        </p:nvSpPr>
        <p:spPr>
          <a:xfrm>
            <a:off x="609600" y="3276600"/>
            <a:ext cx="8305800" cy="3170099"/>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buAutoNum type="arabicPeriod"/>
            </a:pPr>
            <a:r>
              <a:rPr lang="en-US" sz="4000" dirty="0" smtClean="0"/>
              <a:t> Inclusive fitness:</a:t>
            </a:r>
          </a:p>
          <a:p>
            <a:pPr marL="342900" indent="-342900"/>
            <a:endParaRPr lang="en-US" sz="4000" dirty="0"/>
          </a:p>
          <a:p>
            <a:pPr marL="342900" indent="-342900"/>
            <a:r>
              <a:rPr lang="en-US" sz="4000" dirty="0" smtClean="0"/>
              <a:t>2. Direct benefit:</a:t>
            </a:r>
          </a:p>
          <a:p>
            <a:pPr marL="342900" indent="-342900"/>
            <a:endParaRPr lang="en-US" sz="4000" dirty="0" smtClean="0"/>
          </a:p>
          <a:p>
            <a:pPr marL="342900" indent="-342900"/>
            <a:r>
              <a:rPr lang="en-US" sz="4000" dirty="0" smtClean="0"/>
              <a:t>3. Mal-adaptive proximate mechanism</a:t>
            </a:r>
            <a:endParaRPr lang="en-US" sz="40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62000" y="609600"/>
            <a:ext cx="7772400" cy="1470025"/>
          </a:xfrm>
        </p:spPr>
        <p:txBody>
          <a:bodyPr>
            <a:normAutofit/>
          </a:bodyPr>
          <a:lstStyle/>
          <a:p>
            <a:r>
              <a:rPr lang="en-US" sz="6600" dirty="0" smtClean="0"/>
              <a:t>Mate choice</a:t>
            </a:r>
            <a:endParaRPr lang="en-US" sz="6600" dirty="0"/>
          </a:p>
        </p:txBody>
      </p:sp>
      <p:sp>
        <p:nvSpPr>
          <p:cNvPr id="32770" name="AutoShape 2" descr="data:image/jpg;base64,/9j/4AAQSkZJRgABAQAAAQABAAD/2wCEAAkGBhQSERUUExQWFRUWFxgXFxUYFxgaGBsaGBoVGh0XFxcXHCYfGBkjGhcUHy8gIycpLCwsFh4xNTAqNSYrLCkBCQoKDgwOGg8PGiwkHyQpLCwsLCwsLCwsLCwsLCwsLCwsLCwpLCwsLCksLCwsLCwpLCwsLCwsLCwsLCwsKSwsLP/AABEIALcBEwMBIgACEQEDEQH/xAAcAAACAgMBAQAAAAAAAAAAAAAFBgMEAAIHAQj/xABAEAABAgQEAwUGBAQFBAMAAAABAhEAAwQhBRIxQQZRYRMicYGRBzKhscHRQlLh8BQjYpIVM3KC8SSistIXwuL/xAAaAQADAQEBAQAAAAAAAAAAAAACAwQBBQAG/8QALREAAgICAgEDAwMEAwEAAAAAAAECEQMhEjEEIkFRE2FxMpHwFFKBsRUjoQX/2gAMAwEAAhEDEQA/AOUyKBx3zsWvZwPh+E+ZiSdICkApAclgOpDnwD26kmK0qgmTC4B59OUT11MZeUKJsNizW0faC5LpBcX2DahKkKKTqOn3ixhdahKmmJcbEC4MD1K6xqFbwDV9nk6H5E0TkABbp5/eIp+G5De8LGCVxRNTyUb/AHh6xlPcS27RHOPF0URjGcWwBOpApVhYRrKlKlqKxsLQfw6iC1iWNtYKTMEBUUkd1iHhXJJ7JOW6Fyh4ZTPlmconMq+sKuJUhlzDye0dDRhhloUhK2A0AgHxLhGWWSSCSzQ2GXZfLF6bSFfD6hfad1RBVaGyRR5EhItm33MK+G4YpUxIALu8Oc91JAylxoW3HIxmfvRHItJQKcWZS1Jt0i1S4HLJQh8y1nOtXQD4dBBDDPZ9UrabNIuHym5HKCuHcHzEJMwm5238ojlaF03pATHJUpINrDTTTpAinnNZzlNgh2d+fLxh2ncCrmJMxag7d1A0/wByjrFrDvZegJBmTFFZ5WCfBt+sbHHJmKPsLGF06aUqUsAqWLcmOwgDjLq7ynC3cA7D7w1YxSZJ6kJOcyrBOxU2nU6PyhKFRNmLmdtYhTW+QgFBttno/IDqpRRNTNCjqDvDiqYJqQse+BfqIWqmXmSQzPceUFcNq2loW3RQiiTuK/YLIvcZuC5MmYlaZndUHLm1uhPxEUMa7LMUJO9j66bwMM1Uua6dDe3XcRpXVqQHI3cm58olhCXK70K4+qyJVKpKi5cbRcwNffV4WECJWMJJIQ5hm4cwRSmUPeBdukUZJrHH7jb4q2CTRdjVBagQhZ9OsdjwHCwlAWLj96HYwGxnABMpCSnvAOPEQX4QSv8Ah0q1BFx5Rz5y5tSa2TTl9Qmr5Tl0nT93iH+Fyzs4/GL+P7aCddTEd4CIaiUTKB5GOb5ONyT+QIKmVpNIFLUesQYhgCZiksLO58ANIuybG2+sF6SQ8B4M/wDspDFjbWhQxP2dpVLKxYgRyrEZGbOg3YEHyj6FxwkU8zKWOU38o4fIwVYmrCh7yTfzEfTRfGVDYrjKrOe4VhwXMIJbKYt8SVPuywep+QjWdL7GrUk87xRxtA7UsAAw0+0dBblY99FJRvoIyNcsZDQTsOMYRKQnuaiOdYzTTCSTYc9vCOl12JU6lBAKs26UoUtRPRgzaQHxhKWZUuYnxSPixiGORrZ0Zwi9HMFho1hqxPAElBWgMReF2lkBSgFWHO/0iqM1JWRTxuLo8JAAI1B+H/MPyagTpMs6OzgbHlCJVyci2Piwg7wctcyamS/dJHleByLkrDxum4sZ5GETZczMhX7POGHHaeYaaUhC2mFQKm36eEMU/DJcmW5IdrQi/wCPdlPXMYLLskE6RNL1NJD4QULkRYhSTEHMUkhnUQ/yhUxjGVTDlDmHRWOzZstSQkJK/eUb25CBlFwtcsMxAKj0AuSfACMuKew/W0dE4J4BkS5CJihmUtIUeV21i7jMqWZ8tCEpGRidPEADoL+ghQoOKqmVI7NKwECyS3eA5AwY4RqUTQpa1EkFj6/Mx6blLSJnjjHcxqrMXISyB0B/SPJKSwzlkJu3M9YoVqZi2TJQw/MdPvCf7R0zpUh11RB2lpOVzy/MYWsTb9QEsibqAfqvaPRy5yzMm2l91KQ5c7kJGviYB13tt7TMmllFNj/MmHTkQgb73jjdUo5iTqYnWoolAbqv5RT9OlS9xdBPDeJ5kuoKgoqzE5lE3dRcq6EkmGbizC1IkpmotmuerxzuXKJFhcw0U/E6+yRLmjOE2HeCdLXdz8IzJhdqUUZ9zzC3mJVdynbeJwhXZs7OdIFycZTJmKUhJUpRuHZP3PoI8rsamLYlKQ1wA9vJ72vGPA7+w30tDnw/JJUM1wn5Rb4gwlCi6FBlWIffpCNTcTlNlJB5sSktyuFD1ER01bLzqcrIIJT3jmB2DOxbn8jaF/0zTtMVLFbTTL0zCDIKhq+kP/AuJEByHIszbQj4JiCZk5JmEkAsUnXor9I6ZR4Sl80nSEZk+pdgZHXpkPuHzUTpRHwjMDw/sUZdnLDzhUwyvUiblNnZ/UQ9ylOPMwPjqOXvtCcS3+DJgtFJgpKkxRxXjSmp5nZzFsrexYeJjMPxuTNU6Fgg7vaJvKjT10FNrkjZEtoL4eO7eKFasaiLdMvuRwPEl9PyXfsUJJIG8U1SlZZMv8R7x6C8KtSjNPEtu9lYn0/SGyoUEkqVrEMmklhQWRfmeXJ47UfIuTnJkTbcuR8/+0WjMqtIa5YwDxGmUpMtTM7hvBnJOwuBfnD17ZqX/qEzE7gi3SEmQhcw9nuxUOb91x1Di8d3x58saki6HqWzfDcHC5SVNq/PYkfSMgvhyVolpShJKQ7Epvck/N4yCc9lCgqH3EcCQqZl7yMyEjMhRScwYsW2OnnAiZwXo/aEpfMVK1c7hIa30g3i/bLUVJQlK8wKFCYCMu4bbwMXcaxfLLYkOzExFzaRfwUmIOMFMtJSOTQsYXh+Yp095ydwBve3rBPF6hy5hdxCpdgOsUYU6olzNJ2a4tNCppYuAyQeYTa3SDfs/kqVVoKdiPjYQsPBjhqrVLmhSVEEEGwcln+8VtJIjTbdo7DjE1aAsTD7sclq68moG4CtIdeJsaJkgJCitdza7mA/D/DM8KSpUovNmIloBtdZAGugciJY6uRXJ9RsYJFTLlye0WQEj1J2AA1Ji5juJKpMNTMRLUidVKVLZYYplpUrM6TpmCEf3Q7SvZ3Qoy9usrWlj3pmRII3CAzDxc84nqqalxJSk1CQexJQk9q1yzqSUquCANXaFXFSS+ReTO+l0fP03iKoI1S3LIAPhpDLwl7TDRoyTaVKxmczEkhd/wClQIJ9I6bM9kVCq6FTQDyWhQ+KPrCxxH7I1oBNP/OT+UZUzB5Oy/Iv0ilSh0IlLl2xt4e4jVV5Z8tUs0/ZElIP8xM4lhLWNmF33McZ4+qFVdfMWgOlJEsHnksT5l/QRphVVOoJ6ihxmCpcxPqA4OikqY+ogng2HJSGCr8zClilHK5t6rQtR9ViYugWpbZS29uUR1UtSl5dk28No6fIoA34THPseOWomANlCiw3Fg5brFEHchjKqVFPdG4YkEbXDvZNxpEMuUVEhF1c3uW/K8YmrazBvj6i8SyZwP4Q97ixa+m/MsX0hwJDIVMHugnyeJ1u4zskdGfzfQ6+kV01igp3L894ypqFLuVFVrvt0jTxqmQ45eL31+oIiIW6GPQssxJblGrP+7xh4tyKlwLDM5vofPndo617PMYX2Yz82eOQlSQAE67k9IcuEeIezT2MyzHuqHI3v8bxNnx3HR6S5qmdhnUaVKC+TQN494yXIlZJKmUrVVtIq4fi5yC7jY9ISuO6xSlhrxDiilOiaGN86Yvqq5s2Y63Y6kub83hi4f4kNIM6hofB+TQIlV4yhwR5QFxGuM1eRBYA3UX108hFzgsi4yWiycI0Pc/2tz5i+4gKZyABoAL3UXOn9PhoIKYd7ZJ4QFTadGR2KgopPRtXe20cwmqTKDABRLgk3uzfvxPKKE2cqYbud/DRz00hb8Hx/wC1AKKO1SfajSzj3lGWAL5nYHlYWfnpE1d7RkISMyCCofyzZSFDmlSCQseHm0cSFMyCq3S97+BibCsfVJBQodrIUe9JUe7/AKkn8C/6h5vC1/8AL8Z9p/v/ALEyhTtb+38/n4HvHsekzEjKp8oPeIF1G5U24fQDYCECrrQlaTLzZk3znfwHI9YsYvKKAFS1mZIme4pTOCNULGiZiXD83BFjAaYXiuGD6PpHqalFOIyJ44IH+Sg9SVfeMhYjI36MPgP60/k7di0yWJYCZyysBirMq9tShmcm9rQq4jiOVAGdSyNSWHwG0NU5MzKrMtClLUtQcZQEuAANbAuBzyEwoYjw6tTvMS/JP3MRdumdK1VoV66uKjA2cINzcFMvXWI52DEjkdYqhJLojyKUuwIIYuDqMqnoUCLLCW37wJfwtAyfhSwrK1wwI6gB/G/yg9wWFSaj+YkpSpJGYizjS58TDJS0JhB2djn0tNRyhOnqRo+3p4wt/wDyImsmJlyElIQcwUzF2Icbg31jXGZUqfJMuZuCx1Y7ENCpwVh/Y1M0TSEpQPeO72DDfwidvlFjli4yV7OtYRQAI6/v1iKvQlGYgDnFrCKqUpDImJU2rG48QbiB+Pz5aQc01KdmKvpEqbL0KtdiikrJQpSSN0kj5Rth/tXmyFBM95qOdgsdX0V4FvGKFZSBYJlrSttcpeEjHZK0G+kOhBSdSI/Ixxkro6rxnTyMSkGfTqT2wBIWAxUQP8qaPIAE3Ba5Dxrg9CVy0kykl0g9dBHJsD4gXTzHBOQuFJ2INtOY1ENXCPGaQEonTVoNg509RDYwlC03a9iBRa0PNTh6EpvKUnw/SOTcY4aUVBUl8i2IfYgBwfnHVJ+JZh/LqUqHVjCnjs3tJawsoUwcAEC40L7RsNMPYv8AC3BS6p1GyA4B5katzgniXs2myRnQbsQzW0tfrcecPfCNUj+HlFNxlDfr1gzWzyoM0JWeTkzo/wBPHij52mUykl1JIvoRy1EQr1eOtcQ4B2hLIvzDP+sc5xfC1yT3kncaED9YrhkUiPJjcQbLWAX5fH4RqtQ2842XKNm/fSLdLhBWh0nvOO62juzk89tfEQxuuxSTfQOeDnDdQBNRmUUp9xRGuUnQPANSSCxDGLVFPy5hqCNPD5QMlaMXZ3Hh2kkGZNlrWkISXSq6AXTLdsx/NnDDcHSFbjirpkzkokLC1A3YuAOsJC64rQElRJckuTveNDTFnSG/51jnY/GcZ8pSbDWP1crDVZiiQghtL8t4AUE5RnEpBzqJFnOuzbxvVpWEkqDDQeu3TWDvs8kgzFKIcuzxY5cIuQ2uc0jSl4Cqpqv8stubfUiCk3gNUqWbHMQ+x0Oh2jrFEs5Q6WipiqXBsGid5pMpWGJ8/wCJ0i5ZyqHwb5QPMdI4opR3iQ8c6noYxViyckS5sfBhDBDnzSDpNHd6TEuUEeJdHguBhjennlCkqTYpIUPEFx8RFzGQn+Jm5T3StRS3Il/rFT3D8Ei1P8lQUa/yn0MZB6k4iyISlSMxSGzA6gafBo9hFv4H8Y/J12fSoJcgOyWtszejhXqYAVtAMzjWGlKUluYfzHLxFz5mIV0aTHMlfaOvFLpijOw5Kx3g55x7TYEkHOzlLZX0zHT0Yq/29YYl4ely2guTsBzP76RnY6MGSNOd9z1PwAAjY37gzinpAKm4aQ90p9HPqXvB2lwpCLCw8AfmI27QJirPxQOzw3YFJdk+K4fJWnVjsQwY+AsYG4Rh81PaLlCWqYlSQFLcDKxL6G+nLxiHEqgkWhg9nVRmROSrUKH/AIj7GBbdHq2a4AZi55M5KArR0hrEbnxgbXrIqFqCULIIbtNGu56mwA8eTw6/xEpCiSoBkktdzsNtCX9IVEVkrtgc6FhZI7qszEOWVyLQnknK6G16asWK9c+Yok06U3suWoOOWZi4+UD8cknsV5tcv0jpONzES5egeOZY/iGYkDeGwlykKnGkK+F06AoGYATZkl8uuqyL5fDnG9dRLWSsIAt3siQlIIJBAAsNIKUVM/e7jMpI/Mbh/Ri3jDvRiXLpsqwHXmUbbk6RS8jTJo4040cnE5abAkeBj2nmErAJJcgH1EGuIcLAeYiwe8L3aQ6LUlonlFxdM7Vw/UIkgyi4UlRyggsUm4yqNizxdlcSTV1KZAlqTmcIShIXMXlBJ7xISkAAneFfhGrExQUpOZUxBSQp7F0nMkOw0VcDRRjqNZhAWlCgyZstlBYsQoAjXqFK9Y5rjxns6Slyjr/AurCjOMspm5gWIWlNj4pDfGBHGmEPTrDXAdPiL/SH6jk5UEr13hP4pqsySPL1gOdSTQzjcaZxC/ukHw6mL+F1TLAUT7wsNCLhQPOzQVxLAVKXmSoA2Bdw9mOm8C59CmWCQtWZOoysH6F46X1IzVHO+nKDKeNrBnzCNMx+xPq5ikktHhVHkOSpUTN27L9IXIhgpDpADDQXfYQw4esTFhDsT6ePSET0Uw6I+IEpEkhrkgjTZiSfJ/URd4Kr+wkksnvKN1FhazfCBvFVEqWrK+ZwSwGgfU8nI+UNfs9w9M2mQoWWgzAFbjM4UH5EKv0MLyNLHvqw8dvJr4GXB+LFzP5ZQkbd0k3HNwGMVcT4gnFRSEILEAFSlu6tBlSCVHprBfCMFTJUhCUgd7OwHK2pL6CKSEf9QoIUy3JBGqVB2IOxZRDjYxJrlfsWU+P3FHE8TKz2ajKKt0jMFc9FAEwr8SYeEjMzHeOnVfC8pIKyhALu6UgX3Nt4QuMJr25w/HJcvSIyRfB8hU/gV5czWYnyBAPzERhNwObRbXOKZZlkMSQfK/o4y+keSvezfvRvWLk37kDSvRJiISqaspSwewcxkZUyipRKRawHgAB9IyMNY+dutF+0UPOJ5fEc8aLzeIB9S1/WKBSCecSAHaOafdShGXaCI4pm/iQkjYXAHUM/rG83iy3ufE/+sCyltz5RSm1jlkgqjwp+Ni/tCFVjqlaJPq/ygVhdaudVJQbABSj5CPJsyakOEhHVXvRJwpMWupWs6pRl05n/APMNg2jm+bgxxS42nYbq5jAvtEnCOLZJq0gtnAI8Q/0PwiDFEloXTMMtYUksQXBgquLObfqR1Sr4gJcZJhADFkMksHZ1WV+2hdruJOxX35agdACh20sCl222gjgmMGqkBcpQSsd1aXsCNQRy3B6+MB8UolpV2k1YUbNyaFVFaY72tEGPY6Vy0gi5D+XhCViNX3mi3i+LZlFvCA8yQo94hnh2OCTsly5L0NfDtEmWlExepdR/3afBobqevkqQpSmPJMI3+ItLSQ5cAN4AWjSrxglP8pJHN/tHpRbZsJKKJOKq7tP5aQACYWaikCFJSLq3HWJKuUvLnVubRawfCSpl630+8NguEeyfI+T6HvhSQaZUqdkzkKS5JfUFAtplGZ46AmsmziCAiX37nOS6eeVt2sAbQn0Nd2EhS1B8qbDmbMz/ADiHhrH+3QodqtC0Kbs0BJJS3dWpagQ2o0/D4RC1KbcmO8Ztel/4HWuxMgFJOnxhWxCaFAkxdn0xSn/MUtR/Nl+GUBoVcRrykEE84Twd6L+SrYPxKrCQTCvWrJSo84IpQqoX/SIjxGm1A2DRbBcWR5HyQtCPY9IYx4RFxzAlg8y7bEj47/vnB7CEEVAIZxsdz++X2hZoJ+VQ8dfT9IaMHxH+HWVhAUprEs45sTCMiKYdF3i3C1yqdc2YXVNIBO91JVbl7unIgbXu+yOtbtZb6EKbxYfMfGBfEPFQqpJlmyiUm/SAHDeLmlqAse6e6of0lvkWMK4ueJr3ChJQyJndp+IzELJQEK7pAsonk1nAG+kLonrM5BVkllKndiCobhzr8BaMokIXPTNXMzSyknsypknkQpNyf6fpFXHv4ftUiX3C4cS5mZx1fR+vwiZQVHQbfx/oM8RVoyHwjknEVV33Gv1ho4ixrKhvrCBXzipTn0h3jwd2yfyJrjSIqqqMxRUpnOrBh6RJS6xWgoADKzAhwe8lm8PEfeLXogjtliUkECz9bxkay9Bp5/pGQq2PG6dUBOpA+fkNYjRPUR3EFt1rOVIjySEo7qUZpjOo8v8AUo6RFPrU/iV2itgPcT4D8R6mIz7WzFzMxCSorJtlT3UeaolokHKoqGRKbZQWv1OpgVIzOXUQxa2vztFesxMgZQbAuS+p5x5K+hUskYLlIIVypCdU5jyzG56xa4HmlUycoszAMAwDPb4wmTqsnT13h84Bo2piv8xJ/fpDnDhG2cTP5azzUY9InrQpa8qQVHkNY9VwJUTQ/cR/qVf/ALQYauHKZISpdsxPw5QUrKlKU66wCnSJ+FuxHwzgldMsr/iWfVCEWPQlX23izi2CdoPeXfmr4aQblpMwjZ427NSe6wJ6/OMnkc9mxhWhMl8KpQHIc9bxRrsKKlM0OlRSzAouXGzCIZVAVHUDyjymzPproX6Ph+3xjMSwVrsx5jfxhxk4aG98+QAjZNFLBuFLJ5m3wgubM+mkc9n4WFlLhwBpDVg+GokIBUkZm9Ogi5iGAJRlWncjuvrBCXRISHWAo8thGtmKIkcYYlOW0uUhRSofhSSDqCCRo1vXpA/hjDauTPTNSgd2ygpYcp3Sdb6noQOUdMQQs3AbkzfKNjRSwbJAJ5PGPJqqPLDcrbF7Fa+at8qQOp/SFCbgU6arvKs9wB9Y6BU4K7lKj4RTlyCgh73hEZcR0ocgRLw1MmVYNAdWH5iX3h4xDDu0CW93UxSqsPb3RGxkDKOjmOMYGpKiQHHKA6htHVqiRm95BfwgFXcKibdKVJVza3nFsMuqZFPB7oSZAuH03g3KrEmzxBiWBzpIdaDl/MBbz5RWpKFS9LDmf3eDfqAS4aZdXISbgxWrKEao8WfTpBWlw1I5qPX7CDKeH5hTaQpjo6G/8vrHlaC9LRU4Ox+bJAQpIXLfuuzpJezHUG+kGMVx8qT3JLE6lgPK0RUOAAKGZIBBHu+PMWgrW4KAo5D3Rr+h0ibJBcrHY5PjViX/AAC1qzzLnYbCB+J4SoqJSHa8PiwgWAUo8kh/UxFMkkDMEZediVesEp10ZLGnpnNVUxAvY/l+/KNAthbUhvi8OlfgKZ3uhebn+kLWJ8PTJNyMw5jbxH1iiM1IlljcdlZE9hHsVM0ZBcTOY2qnLWn8qBsLJ8+Z8bx7LXLRd8x6D6mPK8HMJew0A5cz1ivP7quzSMy/gPExz0rPssmRY05P2IausUXJsCSWEC5iidfSGRWFhIc3VuftyEDKulAh8GkcDycssj+wJXHXuGqPJRIDXyj4h45JP5CO4YPLHZBOwEZnekIwLbYCpq9UtZS+sG6cFdzACrlD+KtyP2hio7NEsitBCnkM0STJW8TS0BniFRJEb0YV5izoYqGWBtBAy/WKdUqCR43lzBG4mJEA6ivyeEaf4jnDA62jaBsMSFla8xuBoOUb1cwExDLmZRFabUZlBI1uT4BvqY92z3SL1OtospXFSQiLQDQLDRrMmGKi0Xi2tfONUIBgGgyOXOIiCeqLE2Kk28agWDpyrwUw5IgVUho8oMTyqYwaQu6GGro0zUlKh3RCDjOGJQsBAyh2bYfaH2rxGWiXdQBbz9I51xPjDXSktso29BD8TonzepDRgiJMod1Lq/Obny5DwiHFsZSpQSFPzAuT0hOpFzVhIzErWQEpFgH3PlDeumRIMmUgICw650zdiLIHw+MMk6FQVo9pVrWWSnL1OvpFxMkMSrNMI1OiYmpVqU6kpJswty3J2u/pFhCCpgpQN/dTo0TNlMUV+zCUJRZJVe2vl8BFGtp1qUEOcoYt9zvF/F+66ycuUOBqbX0EWMHpnGYu4F1L+0aurPPs0pKAIRYQA4jlhi0MdfWNvb97QmY3XuDGRuwpVQi1NMnOdr6RkeT194xkW2zntIOTKVTu9+b7QV4fwpJBmEgruMv5R9zq/hELvv6An5tGwnBJcWOza/8AEQcmfW5/H+otOi7iMthC3WAqLAEnkLwamV5V71/KK6aphlSGPiAD9zGqVEf/AB7f6n+wAkYaorTmBSMyQx1LkR2akGSUSeUc+4elGbVoSq4R3zofd0H9xEPWPTskogco9OTlVks8UMTaiLaavNUFXVvrDTQac451IqClBmHTM/kP+D8IdsIrXAOtn8RGTjQmErQzdoyT4RGDaK66vu+MRzawNHjSeZNaBOJ1wAMVsRxRha8LeK4o6YKmebopY3xBql7xJwVUqmqYn3SflaFKpJWomG/2bU5earYED7w5xSiSqTlMbqmY0DaXEMsxQOvdbwv9Xi3iE6FGZOJqpYH9T+DGJ4q2UzdI6HST3EXkmAeHTWAgvJmPvGBpmk9cT0RcRVrIsUFkQIRpVpYwOmzIu1kzrAaqqGjTCOpnDd/AfeA1VUqSCsd1A1yh1HwOse1eIRQn1q2YslA1KodjRPkei4ivEwhISQ5BKlatrAvHHmzcuydenP7RJRV6lEKSl0gM5sPFzEOK1JWCA55iWGH+5ZhqVMTJtxL+F1wz5klISkMG1Kjqx9YIUVLPKsyRLl5r/wAw6+SQTAXh6nIsMiDuRcgdVHeDlNQmbNaXPKgX1JHopzbxgcnZuPoNYfLqxMyfxEoOMrJcDvW/EILSEJlhSCoHIchTL0cAHXU2I1hewrhZfbTFKSpTEAMoqS7ObA6+W0E5NOJaGOVOpAG7/rCpIfF2ZPUJiwwygkDwAYk+rCCdYgoQAPd38esVcPoytLgEA7m1v1Me4ovIACoqto7D7mPdo97gDFaxhCRi9dqIZ8YqiQ2g5D93hFxOc6iBDsaFZZUigouYyNSqMikiHiYvqfAW+MV8rQQRXAfhEUphcxzD7tnstFopVEu8X5AdzEM+Xd+saDJaDfANKO1WvfIB6rJPyEF+L57IIH7JgZ7PrKndCn6xa4imZpyE/wBQP9t/pGrs4fkVydAyspAmSE8g0XuFyciByDeQdvhEONKZEXOGZX8tB/pg5dEkVsY5koGB2IFoJg/KBM5JcwKDBFXcQAraQq1LQzz5o0gTUXMGtASFmfRsLC3OHPganyUmbdalK/8AqPlC5inultBDjRShJpJSN8g9d/i8bJ+kCC9RWr12MKVFMetT0CvlDFiC+6YXOG5eesUfypPxIEBj939gsr6X3HOWmzbQSp6zLaIJUpxGwp4BjUXCsqiwZuUM8Vk2AiliU8iBNs9rK+AGK14ynnGtZOMBKueYZFASlorT61y5JG9g5imJqpq2SH5qWczeWg9I1qTHlCZoPcTY7kWt1iuCIcjsNiakJ0Us6BStPIRlRPKZClm2yQPT5/KLNVU50Jlp7xsVECz9IgxClVMQEuEpTsC582tAR7Dl0U+HMTly5ZCmcqLkkA8ng/hWFyF3pFNMVYhbpR/tUdD6iKfDnC8pblSc3J4apGDqlhk95P5Tt4GCnV6Bx3W+jTBcEqKeay5s2UopcJCndKtwTYi2vSC/+FpQlKUONA5uojdyd+sV8PWBMdThTZRmJ0GwfboILU6cy32EJfY9Oy6hkoaFPFa7MsnYWHhBPHMVDFKTbc/QQl4nXACBqw+ihjmIgAwqLDuTFmrqDMV0iCebRTFVoknLlspExkaxkU8SXkPGaNFxsmIlru37Eck++ZLLVaJZ6bRBLNotyxmYC5LADqbRhvsGuCZWVE5Z3WB/aPuYgmzO0qv9KSfUgfeGaXw7NppAQQFKclRSXDuX+3lC3QSSJswqBHupuG5n6wxJrtHzmXJGc24u9lLieZYJGpYDxLCD+EIysBokAeloWMQmZ6uWkbKzHwTf7Q2YeWEFNaRPF22EwtzA2umM8WlEkWgXWBUAMBC5zqitUrLtFtEq5MVKtb3EGhbIUU3azUShdyCrwTc/JvOGefKFRPlSBNRKKi2ZZsGBOjglyGHUiBHBsvMubM1ygIB6m5+GWGvCp/8A002XlkEpWScyXWrMxdRI2fKL/h2aAm6CgrQKxXhKclJShUub1Csp/tX94B8L4EuTMmGYGWSEs7swfXncQ90eGJnEIlTJsqYwYHKpOmoCgRlZz3T9IK8Z4OEGXMSO7lEs9G90+dx4tziWPkqM1D5/n/p7IlaFdCWMWQHjxEuJCLRQw0RKN4GYkqCQF4G4kY8eYBqTAqezxfrVXgbNTaGxEyB1Zc8hFWZUgMO8trByybf0iLNQkksNTFWopvdYgt7xB/MzfF4pgSTew5IqlFADsOQsPQQMrqxSS6S0X5NKoJ23Go1GrQKraVZ21be4zaONngYLYc5aGbhPiKzKF+n2MPlNjEsjf0jj2E0sxMx0tbXvC/Txh/opqgwLaAm9g+0BlTTtB4ZWqYfn1CFfhJ+ES9qoj8qRsPrzjfDEBQuGbbwiLH6oS0sN/tCeTZRxSAOK1QSDeEfFK8rVlGkFMdqVnTdrOHvYWgfRYUrUsXe7hra3h8FStiJyt0ip2DCKNYprQbxCnMsElm0sQddIXp63MOgrZPkdIjaMj2Mi/giQc0GKgmd4xkZHAPv5exYSqDfCpP8AESlAXSSrazAsbggkEgs20eRkC3WwMr9EvwxyxbFVhi4WQNFJDs2xS3KAk2qK2WbEgFr2tYXJj2Mijk2lZ8zGEVJ0hawtOarmqOyLf7lD/wBTDdSGzR5GRmTs2HRaTNZMB66qcmMjIWhrBqFu8D6lNjGRkNQpjFwfTBFJmGq1KV62HwAgbisxAmoKwSM6c2UsvK4fKrYs8ZGQqX6g1+k6lwLQgo7ZC5hll0y0Lyukblxrsz9YaayiROQqWsOkhjsfEHYjV4yMj53NJvK39yebbdivWcErTeUvP/SsAH+4Bj5gQuTxlUUqDEWI/wCHjIyOh4uac5cZfA7FJy7IVTGEBsQm6xkZHQQ5i9VKihPXaMjIfEnkB6uaxdnb97R7LqiblINgLk7FwSdTHkZFCeiR7YQ/xLuiwzOo72zcucQ05XOWEpA7ozEudEdHaMjI2Jk+i1wyWzFhcnc78xoYak3ABANgDr+HQxkZCMrdlOJLiWkVa0jvNd2I69IE8QYuT7wBA015M31jIyAhthydIXBOUspOUOlmVvbSCJqsqWCQAxtf8WpjyMh1ikvcC4hXFTgs3d/7Q0BibxkZFWLtEuU9j2MjI6BO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 name="TextBox 6"/>
          <p:cNvSpPr txBox="1"/>
          <p:nvPr/>
        </p:nvSpPr>
        <p:spPr>
          <a:xfrm>
            <a:off x="1600200" y="5029200"/>
            <a:ext cx="5913607" cy="1323439"/>
          </a:xfrm>
          <a:prstGeom prst="rect">
            <a:avLst/>
          </a:prstGeom>
          <a:noFill/>
        </p:spPr>
        <p:txBody>
          <a:bodyPr wrap="none" rtlCol="0">
            <a:spAutoFit/>
          </a:bodyPr>
          <a:lstStyle/>
          <a:p>
            <a:r>
              <a:rPr lang="en-US" sz="4000" dirty="0" smtClean="0"/>
              <a:t>Mate choice in humans:</a:t>
            </a:r>
          </a:p>
          <a:p>
            <a:r>
              <a:rPr lang="en-US" sz="4000" dirty="0" smtClean="0"/>
              <a:t>has its evolutionary roots? </a:t>
            </a:r>
            <a:endParaRPr lang="en-US" sz="4000" dirty="0"/>
          </a:p>
        </p:txBody>
      </p:sp>
      <p:sp>
        <p:nvSpPr>
          <p:cNvPr id="6" name="TextBox 5"/>
          <p:cNvSpPr txBox="1"/>
          <p:nvPr/>
        </p:nvSpPr>
        <p:spPr>
          <a:xfrm>
            <a:off x="1828800" y="0"/>
            <a:ext cx="6134756" cy="92333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5400" dirty="0" smtClean="0"/>
              <a:t>Final exam question: </a:t>
            </a:r>
            <a:endParaRPr lang="en-US" sz="5400" dirty="0"/>
          </a:p>
        </p:txBody>
      </p:sp>
      <p:pic>
        <p:nvPicPr>
          <p:cNvPr id="124930" name="Picture 2" descr="http://image.guardian.co.uk/sys-images/Film/Pix/pictures/2007/07/24/arnold460.jpg"/>
          <p:cNvPicPr>
            <a:picLocks noChangeAspect="1" noChangeArrowheads="1"/>
          </p:cNvPicPr>
          <p:nvPr/>
        </p:nvPicPr>
        <p:blipFill>
          <a:blip r:embed="rId2" cstate="print"/>
          <a:srcRect/>
          <a:stretch>
            <a:fillRect/>
          </a:stretch>
        </p:blipFill>
        <p:spPr bwMode="auto">
          <a:xfrm>
            <a:off x="2209800" y="2057400"/>
            <a:ext cx="4381500" cy="28575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771676"/>
            <a:ext cx="9144000" cy="3724124"/>
          </a:xfrm>
        </p:spPr>
        <p:txBody>
          <a:bodyPr>
            <a:noAutofit/>
          </a:bodyPr>
          <a:lstStyle/>
          <a:p>
            <a:pPr marL="514350" indent="-514350" algn="l"/>
            <a:r>
              <a:rPr lang="en-US" sz="4800" dirty="0" smtClean="0">
                <a:solidFill>
                  <a:schemeClr val="tx1"/>
                </a:solidFill>
              </a:rPr>
              <a:t>2. Infant babbling</a:t>
            </a:r>
          </a:p>
          <a:p>
            <a:pPr marL="514350" indent="-514350" algn="l">
              <a:buAutoNum type="arabicPeriod"/>
            </a:pPr>
            <a:endParaRPr lang="en-US" sz="3500" dirty="0" smtClean="0">
              <a:solidFill>
                <a:schemeClr val="tx1"/>
              </a:solidFill>
            </a:endParaRPr>
          </a:p>
          <a:p>
            <a:pPr marL="514350" indent="-514350" algn="l"/>
            <a:r>
              <a:rPr lang="en-US" sz="3500" dirty="0" smtClean="0">
                <a:solidFill>
                  <a:schemeClr val="tx1"/>
                </a:solidFill>
              </a:rPr>
              <a:t>  Moving their limbs</a:t>
            </a:r>
          </a:p>
          <a:p>
            <a:pPr marL="514350" indent="-514350" algn="l"/>
            <a:r>
              <a:rPr lang="en-US" sz="3500" dirty="0" smtClean="0">
                <a:solidFill>
                  <a:schemeClr val="tx1"/>
                </a:solidFill>
              </a:rPr>
              <a:t>   while making </a:t>
            </a:r>
          </a:p>
          <a:p>
            <a:pPr marL="514350" indent="-514350" algn="l"/>
            <a:r>
              <a:rPr lang="en-US" sz="3500" dirty="0" smtClean="0">
                <a:solidFill>
                  <a:schemeClr val="tx1"/>
                </a:solidFill>
              </a:rPr>
              <a:t>   the babbling sounds.</a:t>
            </a:r>
            <a:endParaRPr lang="en-US" sz="3500" dirty="0">
              <a:solidFill>
                <a:srgbClr val="BFBFBF"/>
              </a:solidFill>
            </a:endParaRPr>
          </a:p>
        </p:txBody>
      </p:sp>
      <p:pic>
        <p:nvPicPr>
          <p:cNvPr id="78850" name="Picture 2" descr="http://www.perrypubliclibrary.org/Kids/Images/empty%201.jpg"/>
          <p:cNvPicPr>
            <a:picLocks noChangeAspect="1" noChangeArrowheads="1"/>
          </p:cNvPicPr>
          <p:nvPr/>
        </p:nvPicPr>
        <p:blipFill>
          <a:blip r:embed="rId3" cstate="print"/>
          <a:srcRect/>
          <a:stretch>
            <a:fillRect/>
          </a:stretch>
        </p:blipFill>
        <p:spPr bwMode="auto">
          <a:xfrm>
            <a:off x="5410200" y="685800"/>
            <a:ext cx="2266950" cy="2562226"/>
          </a:xfrm>
          <a:prstGeom prst="rect">
            <a:avLst/>
          </a:prstGeom>
          <a:noFill/>
        </p:spPr>
      </p:pic>
      <p:pic>
        <p:nvPicPr>
          <p:cNvPr id="78852" name="Picture 4" descr="http://upload.wikimedia.org/wikipedia/commons/thumb/8/84/Infant_babbling_in_crib.ogv/mid-Infant_babbling_in_crib.ogv.jpg"/>
          <p:cNvPicPr>
            <a:picLocks noChangeAspect="1" noChangeArrowheads="1"/>
          </p:cNvPicPr>
          <p:nvPr/>
        </p:nvPicPr>
        <p:blipFill>
          <a:blip r:embed="rId4" cstate="print"/>
          <a:srcRect/>
          <a:stretch>
            <a:fillRect/>
          </a:stretch>
        </p:blipFill>
        <p:spPr bwMode="auto">
          <a:xfrm>
            <a:off x="4495800" y="2971800"/>
            <a:ext cx="4648200" cy="309880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239000" cy="1858962"/>
          </a:xfrm>
        </p:spPr>
        <p:txBody>
          <a:bodyPr>
            <a:noAutofit/>
          </a:bodyPr>
          <a:lstStyle/>
          <a:p>
            <a:r>
              <a:rPr lang="en-US" sz="4800" dirty="0" smtClean="0"/>
              <a:t>Evolutionary models of mate choice in </a:t>
            </a:r>
            <a:r>
              <a:rPr lang="en-US" sz="4800" dirty="0" smtClean="0">
                <a:solidFill>
                  <a:srgbClr val="FF0000"/>
                </a:solidFill>
              </a:rPr>
              <a:t>animals</a:t>
            </a:r>
            <a:endParaRPr lang="en-US" sz="4800" dirty="0">
              <a:solidFill>
                <a:srgbClr val="FF0000"/>
              </a:solidFill>
            </a:endParaRPr>
          </a:p>
        </p:txBody>
      </p:sp>
      <p:sp>
        <p:nvSpPr>
          <p:cNvPr id="3" name="Content Placeholder 2"/>
          <p:cNvSpPr>
            <a:spLocks noGrp="1"/>
          </p:cNvSpPr>
          <p:nvPr>
            <p:ph idx="1"/>
          </p:nvPr>
        </p:nvSpPr>
        <p:spPr>
          <a:xfrm>
            <a:off x="381000" y="2895600"/>
            <a:ext cx="8001000" cy="3048000"/>
          </a:xfrm>
          <a:solidFill>
            <a:srgbClr val="C00000"/>
          </a:solidFill>
        </p:spPr>
        <p:style>
          <a:lnRef idx="0">
            <a:schemeClr val="accent2"/>
          </a:lnRef>
          <a:fillRef idx="3">
            <a:schemeClr val="accent2"/>
          </a:fillRef>
          <a:effectRef idx="3">
            <a:schemeClr val="accent2"/>
          </a:effectRef>
          <a:fontRef idx="minor">
            <a:schemeClr val="lt1"/>
          </a:fontRef>
        </p:style>
        <p:txBody>
          <a:bodyPr>
            <a:noAutofit/>
          </a:bodyPr>
          <a:lstStyle/>
          <a:p>
            <a:r>
              <a:rPr lang="en-US" sz="4000" dirty="0" smtClean="0">
                <a:solidFill>
                  <a:srgbClr val="FFFF00"/>
                </a:solidFill>
              </a:rPr>
              <a:t>1. Good gene hypothesis</a:t>
            </a:r>
          </a:p>
          <a:p>
            <a:r>
              <a:rPr lang="en-US" sz="4000" dirty="0" smtClean="0">
                <a:solidFill>
                  <a:schemeClr val="accent2">
                    <a:lumMod val="60000"/>
                    <a:lumOff val="40000"/>
                  </a:schemeClr>
                </a:solidFill>
              </a:rPr>
              <a:t>2. Direct benefit hypothesis</a:t>
            </a:r>
          </a:p>
          <a:p>
            <a:r>
              <a:rPr lang="en-US" sz="4000" dirty="0" smtClean="0">
                <a:solidFill>
                  <a:schemeClr val="accent2">
                    <a:lumMod val="60000"/>
                    <a:lumOff val="40000"/>
                  </a:schemeClr>
                </a:solidFill>
              </a:rPr>
              <a:t>3. Runaway hypothesis</a:t>
            </a:r>
          </a:p>
          <a:p>
            <a:r>
              <a:rPr lang="en-US" sz="4000" dirty="0" smtClean="0">
                <a:solidFill>
                  <a:schemeClr val="accent2">
                    <a:lumMod val="60000"/>
                    <a:lumOff val="40000"/>
                  </a:schemeClr>
                </a:solidFill>
              </a:rPr>
              <a:t>4. Sensory exploitation hypothesis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gene hypothesis</a:t>
            </a:r>
            <a:endParaRPr lang="en-US" dirty="0"/>
          </a:p>
        </p:txBody>
      </p:sp>
      <p:sp>
        <p:nvSpPr>
          <p:cNvPr id="5" name="TextBox 4"/>
          <p:cNvSpPr txBox="1"/>
          <p:nvPr/>
        </p:nvSpPr>
        <p:spPr>
          <a:xfrm>
            <a:off x="5562600" y="1905000"/>
            <a:ext cx="3304623" cy="2677656"/>
          </a:xfrm>
          <a:prstGeom prst="rect">
            <a:avLst/>
          </a:prstGeom>
          <a:solidFill>
            <a:srgbClr val="92D050"/>
          </a:solidFill>
          <a:ln>
            <a:solidFill>
              <a:schemeClr val="tx2"/>
            </a:solidFill>
          </a:ln>
        </p:spPr>
        <p:txBody>
          <a:bodyPr wrap="none" rtlCol="0">
            <a:spAutoFit/>
          </a:bodyPr>
          <a:lstStyle/>
          <a:p>
            <a:pPr algn="ctr"/>
            <a:r>
              <a:rPr lang="en-US" sz="2400" dirty="0" smtClean="0"/>
              <a:t>Peacock’s tail is a honest </a:t>
            </a:r>
          </a:p>
          <a:p>
            <a:pPr algn="ctr"/>
            <a:r>
              <a:rPr lang="en-US" sz="2400" dirty="0" smtClean="0"/>
              <a:t>signal of the male’s</a:t>
            </a:r>
          </a:p>
          <a:p>
            <a:pPr algn="ctr"/>
            <a:r>
              <a:rPr lang="en-US" sz="2400" dirty="0" smtClean="0"/>
              <a:t>genetic quality</a:t>
            </a:r>
          </a:p>
          <a:p>
            <a:pPr algn="ctr"/>
            <a:endParaRPr lang="en-US" sz="2400" dirty="0" smtClean="0"/>
          </a:p>
          <a:p>
            <a:pPr algn="ctr"/>
            <a:r>
              <a:rPr lang="en-US" sz="2400" dirty="0" smtClean="0"/>
              <a:t>Choose this male will</a:t>
            </a:r>
          </a:p>
          <a:p>
            <a:pPr algn="ctr"/>
            <a:r>
              <a:rPr lang="en-US" sz="2400" dirty="0" smtClean="0"/>
              <a:t>Increase a female’s </a:t>
            </a:r>
          </a:p>
          <a:p>
            <a:pPr algn="ctr"/>
            <a:r>
              <a:rPr lang="en-US" sz="2400" dirty="0" smtClean="0"/>
              <a:t>reproductive success</a:t>
            </a:r>
          </a:p>
        </p:txBody>
      </p:sp>
      <p:sp>
        <p:nvSpPr>
          <p:cNvPr id="6" name="TextBox 5"/>
          <p:cNvSpPr txBox="1"/>
          <p:nvPr/>
        </p:nvSpPr>
        <p:spPr>
          <a:xfrm>
            <a:off x="1143000" y="5867400"/>
            <a:ext cx="7659148" cy="707886"/>
          </a:xfrm>
          <a:prstGeom prst="rect">
            <a:avLst/>
          </a:prstGeom>
          <a:noFill/>
        </p:spPr>
        <p:txBody>
          <a:bodyPr wrap="none" rtlCol="0">
            <a:spAutoFit/>
          </a:bodyPr>
          <a:lstStyle/>
          <a:p>
            <a:r>
              <a:rPr lang="en-US" sz="4000" dirty="0" smtClean="0"/>
              <a:t>Good gene provides indirect benefit</a:t>
            </a:r>
            <a:endParaRPr lang="en-US" sz="4000" dirty="0"/>
          </a:p>
        </p:txBody>
      </p:sp>
      <p:pic>
        <p:nvPicPr>
          <p:cNvPr id="7" name="Picture 2"/>
          <p:cNvPicPr>
            <a:picLocks noChangeAspect="1" noChangeArrowheads="1"/>
          </p:cNvPicPr>
          <p:nvPr/>
        </p:nvPicPr>
        <p:blipFill>
          <a:blip r:embed="rId2" cstate="print"/>
          <a:srcRect/>
          <a:stretch>
            <a:fillRect/>
          </a:stretch>
        </p:blipFill>
        <p:spPr bwMode="auto">
          <a:xfrm>
            <a:off x="457200" y="1371600"/>
            <a:ext cx="4953000" cy="4257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Good gene hypothesis and MHC gene</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07549" y="990600"/>
            <a:ext cx="7981003" cy="6019800"/>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239000" cy="1858962"/>
          </a:xfrm>
        </p:spPr>
        <p:txBody>
          <a:bodyPr>
            <a:noAutofit/>
          </a:bodyPr>
          <a:lstStyle/>
          <a:p>
            <a:r>
              <a:rPr lang="en-US" sz="4800" dirty="0" smtClean="0"/>
              <a:t>Evolutionary models of mate choice in </a:t>
            </a:r>
            <a:r>
              <a:rPr lang="en-US" sz="4800" dirty="0" smtClean="0">
                <a:solidFill>
                  <a:srgbClr val="FF0000"/>
                </a:solidFill>
              </a:rPr>
              <a:t>animals</a:t>
            </a:r>
            <a:endParaRPr lang="en-US" sz="4800" dirty="0">
              <a:solidFill>
                <a:srgbClr val="FF0000"/>
              </a:solidFill>
            </a:endParaRPr>
          </a:p>
        </p:txBody>
      </p:sp>
      <p:sp>
        <p:nvSpPr>
          <p:cNvPr id="3" name="Content Placeholder 2"/>
          <p:cNvSpPr>
            <a:spLocks noGrp="1"/>
          </p:cNvSpPr>
          <p:nvPr>
            <p:ph idx="1"/>
          </p:nvPr>
        </p:nvSpPr>
        <p:spPr>
          <a:xfrm>
            <a:off x="381000" y="2895600"/>
            <a:ext cx="8001000" cy="3048000"/>
          </a:xfrm>
          <a:solidFill>
            <a:srgbClr val="C00000"/>
          </a:solidFill>
        </p:spPr>
        <p:style>
          <a:lnRef idx="0">
            <a:schemeClr val="accent2"/>
          </a:lnRef>
          <a:fillRef idx="3">
            <a:schemeClr val="accent2"/>
          </a:fillRef>
          <a:effectRef idx="3">
            <a:schemeClr val="accent2"/>
          </a:effectRef>
          <a:fontRef idx="minor">
            <a:schemeClr val="lt1"/>
          </a:fontRef>
        </p:style>
        <p:txBody>
          <a:bodyPr>
            <a:noAutofit/>
          </a:bodyPr>
          <a:lstStyle/>
          <a:p>
            <a:r>
              <a:rPr lang="en-US" sz="4000" dirty="0" smtClean="0">
                <a:solidFill>
                  <a:schemeClr val="tx1">
                    <a:lumMod val="65000"/>
                  </a:schemeClr>
                </a:solidFill>
              </a:rPr>
              <a:t>1. Good gene hypothesis</a:t>
            </a:r>
          </a:p>
          <a:p>
            <a:r>
              <a:rPr lang="en-US" sz="4000" dirty="0" smtClean="0">
                <a:solidFill>
                  <a:srgbClr val="FFFF00"/>
                </a:solidFill>
              </a:rPr>
              <a:t>2. Direct benefit hypothesis</a:t>
            </a:r>
          </a:p>
          <a:p>
            <a:r>
              <a:rPr lang="en-US" sz="4000" dirty="0" smtClean="0">
                <a:solidFill>
                  <a:schemeClr val="accent2">
                    <a:lumMod val="60000"/>
                    <a:lumOff val="40000"/>
                  </a:schemeClr>
                </a:solidFill>
              </a:rPr>
              <a:t>3. Runaway hypothesis</a:t>
            </a:r>
          </a:p>
          <a:p>
            <a:r>
              <a:rPr lang="en-US" sz="4000" dirty="0" smtClean="0">
                <a:solidFill>
                  <a:schemeClr val="accent2">
                    <a:lumMod val="60000"/>
                    <a:lumOff val="40000"/>
                  </a:schemeClr>
                </a:solidFill>
              </a:rPr>
              <a:t>4. Sensory exploitation hypothesis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762000" y="1371600"/>
            <a:ext cx="3200400" cy="4800600"/>
          </a:xfrm>
          <a:prstGeom prst="rect">
            <a:avLst/>
          </a:prstGeom>
          <a:noFill/>
          <a:ln w="9525">
            <a:noFill/>
            <a:miter lim="800000"/>
            <a:headEnd/>
            <a:tailEnd/>
          </a:ln>
        </p:spPr>
      </p:pic>
      <p:sp>
        <p:nvSpPr>
          <p:cNvPr id="6" name="TextBox 5"/>
          <p:cNvSpPr txBox="1"/>
          <p:nvPr/>
        </p:nvSpPr>
        <p:spPr>
          <a:xfrm>
            <a:off x="762000" y="457200"/>
            <a:ext cx="5904309" cy="707886"/>
          </a:xfrm>
          <a:prstGeom prst="rect">
            <a:avLst/>
          </a:prstGeom>
          <a:noFill/>
        </p:spPr>
        <p:txBody>
          <a:bodyPr wrap="none" rtlCol="0">
            <a:spAutoFit/>
          </a:bodyPr>
          <a:lstStyle/>
          <a:p>
            <a:r>
              <a:rPr lang="en-US" sz="4000" dirty="0" smtClean="0"/>
              <a:t>1. Direct benefit hypothesis</a:t>
            </a:r>
            <a:endParaRPr lang="en-US" sz="4000" dirty="0"/>
          </a:p>
        </p:txBody>
      </p:sp>
      <p:sp>
        <p:nvSpPr>
          <p:cNvPr id="7" name="TextBox 6"/>
          <p:cNvSpPr txBox="1"/>
          <p:nvPr/>
        </p:nvSpPr>
        <p:spPr>
          <a:xfrm>
            <a:off x="4267200" y="1600200"/>
            <a:ext cx="4644990" cy="4154984"/>
          </a:xfrm>
          <a:prstGeom prst="rect">
            <a:avLst/>
          </a:prstGeom>
          <a:noFill/>
        </p:spPr>
        <p:txBody>
          <a:bodyPr wrap="square" rtlCol="0">
            <a:spAutoFit/>
          </a:bodyPr>
          <a:lstStyle/>
          <a:p>
            <a:r>
              <a:rPr lang="en-US" sz="4400" dirty="0" smtClean="0"/>
              <a:t>Female </a:t>
            </a:r>
            <a:r>
              <a:rPr lang="en-US" sz="4400" dirty="0" err="1" smtClean="0"/>
              <a:t>scorpionflies</a:t>
            </a:r>
            <a:r>
              <a:rPr lang="en-US" sz="4400" dirty="0" smtClean="0"/>
              <a:t> choose males  </a:t>
            </a:r>
          </a:p>
          <a:p>
            <a:r>
              <a:rPr lang="en-US" sz="4400" dirty="0" smtClean="0"/>
              <a:t>that bring large prey items—food</a:t>
            </a:r>
          </a:p>
          <a:p>
            <a:endParaRPr lang="en-US" sz="4400"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28600"/>
            <a:ext cx="7772400" cy="1470025"/>
          </a:xfrm>
        </p:spPr>
        <p:txBody>
          <a:bodyPr>
            <a:normAutofit/>
          </a:bodyPr>
          <a:lstStyle/>
          <a:p>
            <a:r>
              <a:rPr lang="en-US" sz="6600" dirty="0" smtClean="0"/>
              <a:t>Adaptive mate choice</a:t>
            </a:r>
            <a:endParaRPr lang="en-US" sz="6600" dirty="0"/>
          </a:p>
        </p:txBody>
      </p:sp>
      <p:sp>
        <p:nvSpPr>
          <p:cNvPr id="4" name="TextBox 3"/>
          <p:cNvSpPr txBox="1"/>
          <p:nvPr/>
        </p:nvSpPr>
        <p:spPr>
          <a:xfrm>
            <a:off x="609600" y="2133600"/>
            <a:ext cx="8004371" cy="193899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4000" dirty="0" smtClean="0"/>
              <a:t> A woman’s reproductive success</a:t>
            </a:r>
          </a:p>
          <a:p>
            <a:r>
              <a:rPr lang="en-US" sz="4000" dirty="0" smtClean="0"/>
              <a:t> is advanced by access to a partner’s</a:t>
            </a:r>
          </a:p>
          <a:p>
            <a:r>
              <a:rPr lang="en-US" sz="4000" dirty="0"/>
              <a:t> </a:t>
            </a:r>
            <a:r>
              <a:rPr lang="en-US" sz="4000" dirty="0" smtClean="0"/>
              <a:t>material assistance and parental care</a:t>
            </a:r>
            <a:endParaRPr lang="en-US" sz="4000" dirty="0"/>
          </a:p>
        </p:txBody>
      </p:sp>
      <p:sp>
        <p:nvSpPr>
          <p:cNvPr id="5" name="TextBox 4"/>
          <p:cNvSpPr txBox="1"/>
          <p:nvPr/>
        </p:nvSpPr>
        <p:spPr>
          <a:xfrm>
            <a:off x="1219200" y="4724400"/>
            <a:ext cx="6423938" cy="1323439"/>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sz="4000" dirty="0" smtClean="0"/>
              <a:t>Women should find wealthy, </a:t>
            </a:r>
          </a:p>
          <a:p>
            <a:r>
              <a:rPr lang="en-US" sz="4000" dirty="0" smtClean="0"/>
              <a:t>paternal men more attractive.</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609600"/>
            <a:ext cx="7772400" cy="1470025"/>
          </a:xfrm>
        </p:spPr>
        <p:txBody>
          <a:bodyPr/>
          <a:lstStyle/>
          <a:p>
            <a:r>
              <a:rPr lang="en-US" dirty="0" smtClean="0"/>
              <a:t>Adaptive mate choice</a:t>
            </a:r>
            <a:endParaRPr lang="en-US" dirty="0"/>
          </a:p>
        </p:txBody>
      </p:sp>
      <p:pic>
        <p:nvPicPr>
          <p:cNvPr id="62466" name="Picture 2" descr="C:\Documents and Settings\Wan-chun Liu\Desktop\img015.jpg"/>
          <p:cNvPicPr>
            <a:picLocks noChangeAspect="1" noChangeArrowheads="1"/>
          </p:cNvPicPr>
          <p:nvPr/>
        </p:nvPicPr>
        <p:blipFill>
          <a:blip r:embed="rId3" cstate="print"/>
          <a:srcRect/>
          <a:stretch>
            <a:fillRect/>
          </a:stretch>
        </p:blipFill>
        <p:spPr bwMode="auto">
          <a:xfrm>
            <a:off x="914400" y="-304800"/>
            <a:ext cx="7500833" cy="7428834"/>
          </a:xfrm>
          <a:prstGeom prst="rect">
            <a:avLst/>
          </a:prstGeom>
          <a:noFill/>
        </p:spPr>
      </p:pic>
      <p:sp>
        <p:nvSpPr>
          <p:cNvPr id="4" name="Rectangle 3"/>
          <p:cNvSpPr/>
          <p:nvPr/>
        </p:nvSpPr>
        <p:spPr>
          <a:xfrm>
            <a:off x="5105400" y="-304800"/>
            <a:ext cx="3657600" cy="7467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304800"/>
            <a:ext cx="7772400" cy="2438400"/>
          </a:xfrm>
          <a:noFill/>
        </p:spPr>
        <p:txBody>
          <a:bodyPr>
            <a:noAutofit/>
          </a:bodyPr>
          <a:lstStyle/>
          <a:p>
            <a:r>
              <a:rPr lang="en-US" sz="5400" dirty="0" smtClean="0">
                <a:solidFill>
                  <a:srgbClr val="FFC000"/>
                </a:solidFill>
                <a:effectLst>
                  <a:outerShdw blurRad="38100" dist="38100" dir="2700000" algn="tl">
                    <a:srgbClr val="000000">
                      <a:alpha val="43137"/>
                    </a:srgbClr>
                  </a:outerShdw>
                </a:effectLst>
              </a:rPr>
              <a:t>Market value vs. age</a:t>
            </a:r>
            <a:endParaRPr lang="en-US" sz="5400" dirty="0">
              <a:solidFill>
                <a:srgbClr val="FFC000"/>
              </a:solidFill>
              <a:effectLst>
                <a:outerShdw blurRad="38100" dist="38100" dir="2700000" algn="tl">
                  <a:srgbClr val="000000">
                    <a:alpha val="43137"/>
                  </a:srgbClr>
                </a:outerShdw>
              </a:effectLst>
            </a:endParaRPr>
          </a:p>
        </p:txBody>
      </p:sp>
      <p:pic>
        <p:nvPicPr>
          <p:cNvPr id="63490" name="Picture 2" descr="C:\Documents and Settings\Wan-chun Liu\Desktop\img016.jpg"/>
          <p:cNvPicPr>
            <a:picLocks noChangeAspect="1" noChangeArrowheads="1"/>
          </p:cNvPicPr>
          <p:nvPr/>
        </p:nvPicPr>
        <p:blipFill>
          <a:blip r:embed="rId3" cstate="print"/>
          <a:srcRect/>
          <a:stretch>
            <a:fillRect/>
          </a:stretch>
        </p:blipFill>
        <p:spPr bwMode="auto">
          <a:xfrm>
            <a:off x="381000" y="1631045"/>
            <a:ext cx="8305799" cy="5760355"/>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0"/>
            <a:ext cx="8305800" cy="2438400"/>
          </a:xfrm>
        </p:spPr>
        <p:txBody>
          <a:bodyPr>
            <a:noAutofit/>
          </a:bodyPr>
          <a:lstStyle/>
          <a:p>
            <a:r>
              <a:rPr lang="en-US" sz="5400" dirty="0" smtClean="0">
                <a:solidFill>
                  <a:srgbClr val="FF0000"/>
                </a:solidFill>
              </a:rPr>
              <a:t>Testable</a:t>
            </a:r>
            <a:r>
              <a:rPr lang="en-US" sz="5400" dirty="0" smtClean="0"/>
              <a:t> NS theory:</a:t>
            </a:r>
            <a:br>
              <a:rPr lang="en-US" sz="5400" dirty="0" smtClean="0"/>
            </a:br>
            <a:r>
              <a:rPr lang="en-US" sz="5400" dirty="0" smtClean="0"/>
              <a:t>Female choice maximizes</a:t>
            </a:r>
            <a:br>
              <a:rPr lang="en-US" sz="5400" dirty="0" smtClean="0"/>
            </a:br>
            <a:r>
              <a:rPr lang="en-US" sz="5400" dirty="0" smtClean="0"/>
              <a:t>female reproductive success</a:t>
            </a:r>
            <a:endParaRPr lang="en-US" sz="54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C:\Documents and Settings\Wan-chun Liu\Desktop\img017.jpg"/>
          <p:cNvPicPr>
            <a:picLocks noChangeAspect="1" noChangeArrowheads="1"/>
          </p:cNvPicPr>
          <p:nvPr/>
        </p:nvPicPr>
        <p:blipFill>
          <a:blip r:embed="rId2" cstate="print"/>
          <a:srcRect/>
          <a:stretch>
            <a:fillRect/>
          </a:stretch>
        </p:blipFill>
        <p:spPr bwMode="auto">
          <a:xfrm>
            <a:off x="0" y="1130034"/>
            <a:ext cx="9144000" cy="5956567"/>
          </a:xfrm>
          <a:prstGeom prst="rect">
            <a:avLst/>
          </a:prstGeom>
          <a:noFill/>
        </p:spPr>
      </p:pic>
      <p:sp>
        <p:nvSpPr>
          <p:cNvPr id="3" name="Title 2"/>
          <p:cNvSpPr>
            <a:spLocks noGrp="1"/>
          </p:cNvSpPr>
          <p:nvPr>
            <p:ph type="ctrTitle"/>
          </p:nvPr>
        </p:nvSpPr>
        <p:spPr>
          <a:xfrm>
            <a:off x="-152400" y="-152400"/>
            <a:ext cx="9448800" cy="1981200"/>
          </a:xfrm>
          <a:solidFill>
            <a:srgbClr val="006600"/>
          </a:solidFill>
        </p:spPr>
        <p:style>
          <a:lnRef idx="0">
            <a:schemeClr val="dk1"/>
          </a:lnRef>
          <a:fillRef idx="3">
            <a:schemeClr val="dk1"/>
          </a:fillRef>
          <a:effectRef idx="3">
            <a:schemeClr val="dk1"/>
          </a:effectRef>
          <a:fontRef idx="minor">
            <a:schemeClr val="lt1"/>
          </a:fontRef>
        </p:style>
        <p:txBody>
          <a:bodyPr>
            <a:noAutofit/>
          </a:bodyPr>
          <a:lstStyle/>
          <a:p>
            <a:r>
              <a:rPr lang="en-US" sz="4800" dirty="0" smtClean="0">
                <a:solidFill>
                  <a:srgbClr val="FFFF00"/>
                </a:solidFill>
                <a:effectLst>
                  <a:outerShdw blurRad="38100" dist="38100" dir="2700000" algn="tl">
                    <a:srgbClr val="000000">
                      <a:alpha val="43137"/>
                    </a:srgbClr>
                  </a:outerShdw>
                </a:effectLst>
              </a:rPr>
              <a:t>Female preference changes during menstrual cycle: </a:t>
            </a:r>
            <a:r>
              <a:rPr lang="en-US" sz="4800" dirty="0" smtClean="0">
                <a:solidFill>
                  <a:srgbClr val="FF0000"/>
                </a:solidFill>
                <a:effectLst>
                  <a:outerShdw blurRad="38100" dist="38100" dir="2700000" algn="tl">
                    <a:srgbClr val="000000">
                      <a:alpha val="43137"/>
                    </a:srgbClr>
                  </a:outerShdw>
                </a:effectLst>
              </a:rPr>
              <a:t>good gene? </a:t>
            </a:r>
            <a:endParaRPr lang="en-US" sz="4800"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771676"/>
            <a:ext cx="9144000" cy="2435758"/>
          </a:xfrm>
        </p:spPr>
        <p:txBody>
          <a:bodyPr>
            <a:noAutofit/>
          </a:bodyPr>
          <a:lstStyle/>
          <a:p>
            <a:pPr marL="514350" indent="-514350" algn="l">
              <a:buAutoNum type="arabicPeriod"/>
            </a:pPr>
            <a:r>
              <a:rPr lang="en-US" sz="3500" dirty="0" smtClean="0">
                <a:solidFill>
                  <a:schemeClr val="tx1"/>
                </a:solidFill>
              </a:rPr>
              <a:t>Gestural theory: Human </a:t>
            </a:r>
            <a:r>
              <a:rPr lang="en-US" sz="3500" dirty="0">
                <a:solidFill>
                  <a:schemeClr val="tx1"/>
                </a:solidFill>
              </a:rPr>
              <a:t>language developed </a:t>
            </a:r>
            <a:r>
              <a:rPr lang="en-US" sz="3500" dirty="0" smtClean="0">
                <a:solidFill>
                  <a:schemeClr val="tx1"/>
                </a:solidFill>
              </a:rPr>
              <a:t>from gestures that were used for communication.  </a:t>
            </a:r>
          </a:p>
          <a:p>
            <a:pPr algn="l"/>
            <a:r>
              <a:rPr lang="en-US" sz="3500" dirty="0" smtClean="0">
                <a:solidFill>
                  <a:schemeClr val="tx1"/>
                </a:solidFill>
              </a:rPr>
              <a:t> </a:t>
            </a:r>
            <a:endParaRPr lang="en-US" sz="3500" dirty="0">
              <a:solidFill>
                <a:srgbClr val="BFBFBF"/>
              </a:solidFill>
            </a:endParaRPr>
          </a:p>
        </p:txBody>
      </p:sp>
      <p:sp>
        <p:nvSpPr>
          <p:cNvPr id="4" name="Rectangle 3"/>
          <p:cNvSpPr/>
          <p:nvPr/>
        </p:nvSpPr>
        <p:spPr>
          <a:xfrm>
            <a:off x="0" y="2982130"/>
            <a:ext cx="9143999" cy="2862322"/>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sz="3600" dirty="0" smtClean="0">
                <a:solidFill>
                  <a:schemeClr val="accent2">
                    <a:lumMod val="60000"/>
                    <a:lumOff val="40000"/>
                  </a:schemeClr>
                </a:solidFill>
              </a:rPr>
              <a:t>Gestural language and vocal language depend on similar neural systems. </a:t>
            </a:r>
          </a:p>
          <a:p>
            <a:endParaRPr lang="en-US" sz="3600" dirty="0" smtClean="0"/>
          </a:p>
          <a:p>
            <a:r>
              <a:rPr lang="en-US" sz="3600" dirty="0" smtClean="0">
                <a:solidFill>
                  <a:srgbClr val="FFFF00"/>
                </a:solidFill>
              </a:rPr>
              <a:t>Nonhuman primates can use gestures or symbols for  primitive communication.</a:t>
            </a:r>
            <a:endParaRPr lang="en-US" sz="3600" dirty="0">
              <a:solidFill>
                <a:srgbClr val="FFFF00"/>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C:\Documents and Settings\Wan-chun Liu\Desktop\img018.jpg"/>
          <p:cNvPicPr>
            <a:picLocks noChangeAspect="1" noChangeArrowheads="1"/>
          </p:cNvPicPr>
          <p:nvPr/>
        </p:nvPicPr>
        <p:blipFill>
          <a:blip r:embed="rId2" cstate="print"/>
          <a:srcRect/>
          <a:stretch>
            <a:fillRect/>
          </a:stretch>
        </p:blipFill>
        <p:spPr bwMode="auto">
          <a:xfrm>
            <a:off x="2869040" y="894287"/>
            <a:ext cx="6274960" cy="5963713"/>
          </a:xfrm>
          <a:prstGeom prst="rect">
            <a:avLst/>
          </a:prstGeom>
          <a:noFill/>
        </p:spPr>
      </p:pic>
      <p:sp>
        <p:nvSpPr>
          <p:cNvPr id="5" name="TextBox 4"/>
          <p:cNvSpPr txBox="1"/>
          <p:nvPr/>
        </p:nvSpPr>
        <p:spPr>
          <a:xfrm>
            <a:off x="228600" y="152400"/>
            <a:ext cx="7803803" cy="1077218"/>
          </a:xfrm>
          <a:prstGeom prst="rect">
            <a:avLst/>
          </a:prstGeom>
          <a:noFill/>
        </p:spPr>
        <p:txBody>
          <a:bodyPr wrap="none" rtlCol="0">
            <a:spAutoFit/>
          </a:bodyPr>
          <a:lstStyle/>
          <a:p>
            <a:r>
              <a:rPr lang="en-US" sz="3200" dirty="0" smtClean="0"/>
              <a:t>Male mating success is highly correlated with </a:t>
            </a:r>
          </a:p>
          <a:p>
            <a:r>
              <a:rPr lang="en-US" sz="3200" dirty="0" smtClean="0"/>
              <a:t>  male income</a:t>
            </a:r>
            <a:endParaRPr lang="en-US" sz="32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62000" y="2133600"/>
            <a:ext cx="7685822" cy="1200329"/>
          </a:xfrm>
          <a:prstGeom prst="rect">
            <a:avLst/>
          </a:prstGeom>
          <a:noFill/>
        </p:spPr>
        <p:txBody>
          <a:bodyPr wrap="none" rtlCol="0">
            <a:spAutoFit/>
          </a:bodyPr>
          <a:lstStyle/>
          <a:p>
            <a:r>
              <a:rPr lang="en-US" sz="7200" dirty="0" smtClean="0">
                <a:effectLst>
                  <a:outerShdw blurRad="38100" dist="38100" dir="2700000" algn="tl">
                    <a:srgbClr val="000000">
                      <a:alpha val="43137"/>
                    </a:srgbClr>
                  </a:outerShdw>
                </a:effectLst>
              </a:rPr>
              <a:t>Human mate choice</a:t>
            </a:r>
            <a:endParaRPr lang="en-US" sz="7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533400"/>
            <a:ext cx="8035854" cy="3416320"/>
          </a:xfrm>
          <a:prstGeom prst="rect">
            <a:avLst/>
          </a:prstGeom>
          <a:noFill/>
        </p:spPr>
        <p:txBody>
          <a:bodyPr wrap="none" rtlCol="0">
            <a:spAutoFit/>
          </a:bodyPr>
          <a:lstStyle/>
          <a:p>
            <a:r>
              <a:rPr lang="en-US" sz="5400" dirty="0" smtClean="0">
                <a:effectLst>
                  <a:outerShdw blurRad="38100" dist="38100" dir="2700000" algn="tl">
                    <a:srgbClr val="000000">
                      <a:alpha val="43137"/>
                    </a:srgbClr>
                  </a:outerShdw>
                </a:effectLst>
              </a:rPr>
              <a:t>In evolutionary theory,</a:t>
            </a:r>
          </a:p>
          <a:p>
            <a:endParaRPr lang="en-US" sz="5400" dirty="0" smtClean="0">
              <a:effectLst>
                <a:outerShdw blurRad="38100" dist="38100" dir="2700000" algn="tl">
                  <a:srgbClr val="000000">
                    <a:alpha val="43137"/>
                  </a:srgbClr>
                </a:outerShdw>
              </a:effectLst>
            </a:endParaRPr>
          </a:p>
          <a:p>
            <a:r>
              <a:rPr lang="en-US" sz="5400" dirty="0" smtClean="0">
                <a:effectLst>
                  <a:outerShdw blurRad="38100" dist="38100" dir="2700000" algn="tl">
                    <a:srgbClr val="000000">
                      <a:alpha val="43137"/>
                    </a:srgbClr>
                  </a:outerShdw>
                </a:effectLst>
              </a:rPr>
              <a:t>Male’s reproductive success</a:t>
            </a:r>
          </a:p>
          <a:p>
            <a:r>
              <a:rPr lang="en-US" sz="5400" dirty="0" smtClean="0">
                <a:effectLst>
                  <a:outerShdw blurRad="38100" dist="38100" dir="2700000" algn="tl">
                    <a:srgbClr val="000000">
                      <a:alpha val="43137"/>
                    </a:srgbClr>
                  </a:outerShdw>
                </a:effectLst>
              </a:rPr>
              <a:t>is different from female’s.</a:t>
            </a:r>
            <a:endParaRPr lang="en-US" sz="54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609600"/>
            <a:ext cx="3429000" cy="5105399"/>
          </a:xfrm>
        </p:spPr>
        <p:txBody>
          <a:bodyPr>
            <a:normAutofit/>
          </a:bodyPr>
          <a:lstStyle/>
          <a:p>
            <a:r>
              <a:rPr lang="en-US" dirty="0" smtClean="0"/>
              <a:t>Sex difference in the desire for sexual variety</a:t>
            </a:r>
            <a:endParaRPr lang="en-US" dirty="0"/>
          </a:p>
        </p:txBody>
      </p:sp>
      <p:pic>
        <p:nvPicPr>
          <p:cNvPr id="5" name="Picture 4" descr="img020.jpg"/>
          <p:cNvPicPr>
            <a:picLocks noChangeAspect="1"/>
          </p:cNvPicPr>
          <p:nvPr/>
        </p:nvPicPr>
        <p:blipFill>
          <a:blip r:embed="rId2" cstate="print"/>
          <a:stretch>
            <a:fillRect/>
          </a:stretch>
        </p:blipFill>
        <p:spPr>
          <a:xfrm>
            <a:off x="4267200" y="24178"/>
            <a:ext cx="4876800" cy="6833822"/>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021.jpg"/>
          <p:cNvPicPr>
            <a:picLocks noChangeAspect="1"/>
          </p:cNvPicPr>
          <p:nvPr/>
        </p:nvPicPr>
        <p:blipFill>
          <a:blip r:embed="rId2" cstate="print"/>
          <a:stretch>
            <a:fillRect/>
          </a:stretch>
        </p:blipFill>
        <p:spPr>
          <a:xfrm>
            <a:off x="1143000" y="1066800"/>
            <a:ext cx="6934200" cy="5645383"/>
          </a:xfrm>
          <a:prstGeom prst="rect">
            <a:avLst/>
          </a:prstGeom>
        </p:spPr>
      </p:pic>
      <p:sp>
        <p:nvSpPr>
          <p:cNvPr id="6" name="TextBox 5"/>
          <p:cNvSpPr txBox="1"/>
          <p:nvPr/>
        </p:nvSpPr>
        <p:spPr>
          <a:xfrm>
            <a:off x="381000" y="228600"/>
            <a:ext cx="8539197" cy="707886"/>
          </a:xfrm>
          <a:prstGeom prst="rect">
            <a:avLst/>
          </a:prstGeom>
          <a:noFill/>
        </p:spPr>
        <p:txBody>
          <a:bodyPr wrap="none" rtlCol="0">
            <a:spAutoFit/>
          </a:bodyPr>
          <a:lstStyle/>
          <a:p>
            <a:r>
              <a:rPr lang="en-US" sz="4000" dirty="0" smtClean="0"/>
              <a:t>Casual sex and the partner’s intelligence</a:t>
            </a:r>
            <a:endParaRPr lang="en-US" sz="40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a:p>
        </p:txBody>
      </p:sp>
      <p:pic>
        <p:nvPicPr>
          <p:cNvPr id="5" name="Picture 4" descr="img022.jpg"/>
          <p:cNvPicPr>
            <a:picLocks noChangeAspect="1"/>
          </p:cNvPicPr>
          <p:nvPr/>
        </p:nvPicPr>
        <p:blipFill>
          <a:blip r:embed="rId2" cstate="print"/>
          <a:stretch>
            <a:fillRect/>
          </a:stretch>
        </p:blipFill>
        <p:spPr>
          <a:xfrm>
            <a:off x="609600" y="1179987"/>
            <a:ext cx="8077200" cy="5601813"/>
          </a:xfrm>
          <a:prstGeom prst="rect">
            <a:avLst/>
          </a:prstGeom>
        </p:spPr>
      </p:pic>
      <p:sp>
        <p:nvSpPr>
          <p:cNvPr id="6" name="TextBox 5"/>
          <p:cNvSpPr txBox="1"/>
          <p:nvPr/>
        </p:nvSpPr>
        <p:spPr>
          <a:xfrm>
            <a:off x="533400" y="228600"/>
            <a:ext cx="8014886" cy="830997"/>
          </a:xfrm>
          <a:prstGeom prst="rect">
            <a:avLst/>
          </a:prstGeom>
          <a:noFill/>
        </p:spPr>
        <p:txBody>
          <a:bodyPr wrap="none" rtlCol="0">
            <a:spAutoFit/>
          </a:bodyPr>
          <a:lstStyle/>
          <a:p>
            <a:r>
              <a:rPr lang="en-US" sz="4800" dirty="0" smtClean="0"/>
              <a:t>Sperm competition in humans?</a:t>
            </a:r>
            <a:endParaRPr lang="en-US" sz="48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Wan-chun Liu\Desktop\Spark.JPG"/>
          <p:cNvPicPr>
            <a:picLocks noChangeAspect="1" noChangeArrowheads="1"/>
          </p:cNvPicPr>
          <p:nvPr/>
        </p:nvPicPr>
        <p:blipFill>
          <a:blip r:embed="rId2" cstate="print"/>
          <a:srcRect/>
          <a:stretch>
            <a:fillRect/>
          </a:stretch>
        </p:blipFill>
        <p:spPr bwMode="auto">
          <a:xfrm>
            <a:off x="457200" y="1066800"/>
            <a:ext cx="3124200" cy="4833017"/>
          </a:xfrm>
          <a:prstGeom prst="rect">
            <a:avLst/>
          </a:prstGeom>
          <a:noFill/>
        </p:spPr>
      </p:pic>
      <p:sp>
        <p:nvSpPr>
          <p:cNvPr id="5" name="TextBox 4"/>
          <p:cNvSpPr txBox="1"/>
          <p:nvPr/>
        </p:nvSpPr>
        <p:spPr>
          <a:xfrm>
            <a:off x="3733800" y="685800"/>
            <a:ext cx="4934364" cy="2585323"/>
          </a:xfrm>
          <a:prstGeom prst="rect">
            <a:avLst/>
          </a:prstGeom>
          <a:noFill/>
        </p:spPr>
        <p:txBody>
          <a:bodyPr wrap="none" rtlCol="0">
            <a:spAutoFit/>
          </a:bodyPr>
          <a:lstStyle/>
          <a:p>
            <a:r>
              <a:rPr lang="en-US" sz="5400" dirty="0" smtClean="0">
                <a:latin typeface="Baskerville Old Face" pitchFamily="18" charset="0"/>
              </a:rPr>
              <a:t>Summer reading!</a:t>
            </a:r>
          </a:p>
          <a:p>
            <a:endParaRPr lang="en-US" sz="5400" dirty="0" smtClean="0">
              <a:latin typeface="Baskerville Old Face" pitchFamily="18" charset="0"/>
            </a:endParaRPr>
          </a:p>
          <a:p>
            <a:endParaRPr lang="en-US" sz="5400" dirty="0">
              <a:latin typeface="Baskerville Old Face" pitchFamily="18" charset="0"/>
            </a:endParaRPr>
          </a:p>
        </p:txBody>
      </p:sp>
      <p:sp>
        <p:nvSpPr>
          <p:cNvPr id="6" name="Rectangle 5"/>
          <p:cNvSpPr/>
          <p:nvPr/>
        </p:nvSpPr>
        <p:spPr>
          <a:xfrm>
            <a:off x="3886200" y="1905000"/>
            <a:ext cx="4572000" cy="3970318"/>
          </a:xfrm>
          <a:prstGeom prst="rect">
            <a:avLst/>
          </a:prstGeom>
        </p:spPr>
        <p:txBody>
          <a:bodyPr>
            <a:spAutoFit/>
          </a:bodyPr>
          <a:lstStyle/>
          <a:p>
            <a:r>
              <a:rPr lang="en-US" sz="2800" dirty="0" smtClean="0"/>
              <a:t>“Did you know you can beat stress, lift your mood, fight memory  loss, sharpen your intellect, and function better than ever simply by elevating your heart rate and breaking a sweat?  Aerobic exercise physically remodels our brains for peak performance…”</a:t>
            </a:r>
            <a:endParaRPr lang="en-US" sz="28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p:cNvPicPr>
            <a:picLocks noChangeAspect="1" noChangeArrowheads="1"/>
          </p:cNvPicPr>
          <p:nvPr/>
        </p:nvPicPr>
        <p:blipFill>
          <a:blip r:embed="rId3" cstate="print"/>
          <a:srcRect/>
          <a:stretch>
            <a:fillRect/>
          </a:stretch>
        </p:blipFill>
        <p:spPr bwMode="auto">
          <a:xfrm>
            <a:off x="152400" y="2209800"/>
            <a:ext cx="8763000" cy="704108"/>
          </a:xfrm>
          <a:prstGeom prst="rect">
            <a:avLst/>
          </a:prstGeom>
          <a:noFill/>
          <a:ln w="9525">
            <a:noFill/>
            <a:miter lim="800000"/>
            <a:headEnd/>
            <a:tailEnd/>
          </a:ln>
        </p:spPr>
      </p:pic>
      <p:sp>
        <p:nvSpPr>
          <p:cNvPr id="7" name="TextBox 6"/>
          <p:cNvSpPr txBox="1"/>
          <p:nvPr/>
        </p:nvSpPr>
        <p:spPr>
          <a:xfrm>
            <a:off x="1295400" y="457200"/>
            <a:ext cx="6652590" cy="923330"/>
          </a:xfrm>
          <a:prstGeom prst="rect">
            <a:avLst/>
          </a:prstGeom>
          <a:noFill/>
        </p:spPr>
        <p:txBody>
          <a:bodyPr wrap="none" rtlCol="0">
            <a:spAutoFit/>
          </a:bodyPr>
          <a:lstStyle/>
          <a:p>
            <a:r>
              <a:rPr lang="en-US" sz="5400" dirty="0" smtClean="0">
                <a:effectLst>
                  <a:outerShdw blurRad="38100" dist="38100" dir="2700000" algn="tl">
                    <a:srgbClr val="000000">
                      <a:alpha val="43137"/>
                    </a:srgbClr>
                  </a:outerShdw>
                </a:effectLst>
              </a:rPr>
              <a:t>Homework assignment</a:t>
            </a:r>
            <a:endParaRPr lang="en-US" sz="5400" dirty="0">
              <a:effectLst>
                <a:outerShdw blurRad="38100" dist="38100" dir="2700000" algn="tl">
                  <a:srgbClr val="000000">
                    <a:alpha val="43137"/>
                  </a:srgbClr>
                </a:outerShdw>
              </a:effectLst>
            </a:endParaRPr>
          </a:p>
        </p:txBody>
      </p:sp>
      <p:sp>
        <p:nvSpPr>
          <p:cNvPr id="4" name="TextBox 3"/>
          <p:cNvSpPr txBox="1"/>
          <p:nvPr/>
        </p:nvSpPr>
        <p:spPr>
          <a:xfrm>
            <a:off x="1905000" y="3733800"/>
            <a:ext cx="5084597" cy="2554545"/>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US" sz="3200" dirty="0" smtClean="0"/>
              <a:t>Climate changes</a:t>
            </a:r>
          </a:p>
          <a:p>
            <a:endParaRPr lang="en-US" sz="3200" dirty="0" smtClean="0"/>
          </a:p>
          <a:p>
            <a:pPr marL="342900" indent="-342900">
              <a:buAutoNum type="arabicPeriod"/>
            </a:pPr>
            <a:r>
              <a:rPr lang="en-US" sz="3200" dirty="0" smtClean="0"/>
              <a:t>Habitat changes</a:t>
            </a:r>
          </a:p>
          <a:p>
            <a:pPr marL="342900" indent="-342900">
              <a:buAutoNum type="arabicPeriod"/>
            </a:pPr>
            <a:r>
              <a:rPr lang="en-US" sz="3200" dirty="0" smtClean="0"/>
              <a:t>Species diversity changes</a:t>
            </a:r>
          </a:p>
          <a:p>
            <a:pPr marL="342900" indent="-342900">
              <a:buAutoNum type="arabicPeriod"/>
            </a:pPr>
            <a:r>
              <a:rPr lang="en-US" sz="3200" dirty="0" smtClean="0"/>
              <a:t>Some survive, some extinct</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graphics8.nytimes.com/images/2011/05/10/science/10penguinsspan/10penguins-articleLarge.jpg"/>
          <p:cNvPicPr>
            <a:picLocks noChangeAspect="1" noChangeArrowheads="1"/>
          </p:cNvPicPr>
          <p:nvPr/>
        </p:nvPicPr>
        <p:blipFill>
          <a:blip r:embed="rId3" cstate="print"/>
          <a:srcRect/>
          <a:stretch>
            <a:fillRect/>
          </a:stretch>
        </p:blipFill>
        <p:spPr bwMode="auto">
          <a:xfrm>
            <a:off x="990600" y="3714750"/>
            <a:ext cx="5715000" cy="3143250"/>
          </a:xfrm>
          <a:prstGeom prst="rect">
            <a:avLst/>
          </a:prstGeom>
          <a:noFill/>
        </p:spPr>
      </p:pic>
      <p:sp>
        <p:nvSpPr>
          <p:cNvPr id="5" name="Rectangle 4"/>
          <p:cNvSpPr/>
          <p:nvPr/>
        </p:nvSpPr>
        <p:spPr>
          <a:xfrm>
            <a:off x="304800" y="0"/>
            <a:ext cx="8839200" cy="4093428"/>
          </a:xfrm>
          <a:prstGeom prst="rect">
            <a:avLst/>
          </a:prstGeom>
        </p:spPr>
        <p:txBody>
          <a:bodyPr wrap="square">
            <a:spAutoFit/>
          </a:bodyPr>
          <a:lstStyle/>
          <a:p>
            <a:endParaRPr lang="en-US" sz="2000" dirty="0" smtClean="0"/>
          </a:p>
          <a:p>
            <a:r>
              <a:rPr lang="en-US" sz="2000" dirty="0" smtClean="0"/>
              <a:t>The mean winter air temperature of the Western Antarctic Peninsula, has risen 10.8 degrees Fahrenheit in the past half-century, delivering more snowfall that buries the rocks the </a:t>
            </a:r>
            <a:r>
              <a:rPr lang="en-US" sz="2000" dirty="0" err="1" smtClean="0"/>
              <a:t>Adélie</a:t>
            </a:r>
            <a:r>
              <a:rPr lang="en-US" sz="2000" dirty="0" smtClean="0"/>
              <a:t> penguins return to each spring to nest — and favoring penguins that can survive without ice and breed later, like </a:t>
            </a:r>
            <a:r>
              <a:rPr lang="en-US" sz="2000" dirty="0" err="1" smtClean="0"/>
              <a:t>gentoos</a:t>
            </a:r>
            <a:r>
              <a:rPr lang="en-US" sz="2000" dirty="0" smtClean="0"/>
              <a:t>, whose numbers have surged by 14,000 percent. </a:t>
            </a:r>
          </a:p>
          <a:p>
            <a:endParaRPr lang="en-US" sz="2000" dirty="0" smtClean="0"/>
          </a:p>
          <a:p>
            <a:r>
              <a:rPr lang="en-US" sz="2000" dirty="0" smtClean="0"/>
              <a:t>In the past three decades, the </a:t>
            </a:r>
            <a:r>
              <a:rPr lang="en-US" sz="2000" dirty="0" err="1" smtClean="0"/>
              <a:t>Adélie</a:t>
            </a:r>
            <a:r>
              <a:rPr lang="en-US" sz="2000" dirty="0" smtClean="0"/>
              <a:t> penguins on the peninsula has fallen by almost 90 percent. The peninsula’s only Emperor  penguins colony is now extinct. The climate warming has also upended the food chain, killing off the phytoplankton that grow under ice floes and the krill, a staple of the penguin diet, that eat them, by as much as 80 percent,.</a:t>
            </a:r>
          </a:p>
          <a:p>
            <a:endParaRPr lang="en-US" sz="2000" dirty="0"/>
          </a:p>
        </p:txBody>
      </p:sp>
      <p:pic>
        <p:nvPicPr>
          <p:cNvPr id="1028" name="Picture 4" descr="http://upload.wikimedia.org/wikipedia/commons/thumb/c/cf/Gentoo_penguin_nsf_cropped.jpg/230px-Gentoo_penguin_nsf_cropped.jpg"/>
          <p:cNvPicPr>
            <a:picLocks noChangeAspect="1" noChangeArrowheads="1"/>
          </p:cNvPicPr>
          <p:nvPr/>
        </p:nvPicPr>
        <p:blipFill>
          <a:blip r:embed="rId4" cstate="print"/>
          <a:srcRect/>
          <a:stretch>
            <a:fillRect/>
          </a:stretch>
        </p:blipFill>
        <p:spPr bwMode="auto">
          <a:xfrm>
            <a:off x="7180860" y="3733800"/>
            <a:ext cx="1963140" cy="2628901"/>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0"/>
            <a:ext cx="7772400" cy="1470025"/>
          </a:xfrm>
        </p:spPr>
        <p:txBody>
          <a:bodyPr/>
          <a:lstStyle/>
          <a:p>
            <a:r>
              <a:rPr lang="en-US" dirty="0" smtClean="0"/>
              <a:t>Sexual conflict: Rape</a:t>
            </a:r>
            <a:endParaRPr lang="en-US" dirty="0"/>
          </a:p>
        </p:txBody>
      </p:sp>
      <p:pic>
        <p:nvPicPr>
          <p:cNvPr id="5" name="Picture 4" descr="img024.jpg"/>
          <p:cNvPicPr>
            <a:picLocks noChangeAspect="1"/>
          </p:cNvPicPr>
          <p:nvPr/>
        </p:nvPicPr>
        <p:blipFill>
          <a:blip r:embed="rId2" cstate="print"/>
          <a:stretch>
            <a:fillRect/>
          </a:stretch>
        </p:blipFill>
        <p:spPr>
          <a:xfrm>
            <a:off x="1371600" y="1414272"/>
            <a:ext cx="3983736" cy="5443728"/>
          </a:xfrm>
          <a:prstGeom prst="rect">
            <a:avLst/>
          </a:prstGeom>
        </p:spPr>
      </p:pic>
      <p:sp>
        <p:nvSpPr>
          <p:cNvPr id="6" name="TextBox 5"/>
          <p:cNvSpPr txBox="1"/>
          <p:nvPr/>
        </p:nvSpPr>
        <p:spPr>
          <a:xfrm>
            <a:off x="5791200" y="2590800"/>
            <a:ext cx="2849691" cy="1938992"/>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r>
              <a:rPr lang="en-US" sz="4000" dirty="0" smtClean="0"/>
              <a:t>Alternative</a:t>
            </a:r>
          </a:p>
          <a:p>
            <a:r>
              <a:rPr lang="en-US" sz="4000" dirty="0" smtClean="0"/>
              <a:t>reproductive</a:t>
            </a:r>
          </a:p>
          <a:p>
            <a:r>
              <a:rPr lang="en-US" sz="4000" dirty="0" smtClean="0"/>
              <a:t>strategy?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604763"/>
            <a:ext cx="9144000" cy="1193558"/>
          </a:xfrm>
        </p:spPr>
        <p:txBody>
          <a:bodyPr>
            <a:noAutofit/>
          </a:bodyPr>
          <a:lstStyle/>
          <a:p>
            <a:r>
              <a:rPr lang="en-US" sz="4800" dirty="0" smtClean="0">
                <a:solidFill>
                  <a:schemeClr val="tx1"/>
                </a:solidFill>
              </a:rPr>
              <a:t>Gestural language in chimpanzees</a:t>
            </a:r>
          </a:p>
          <a:p>
            <a:endParaRPr lang="en-US" sz="4800" dirty="0" smtClean="0">
              <a:solidFill>
                <a:schemeClr val="tx1"/>
              </a:solidFill>
            </a:endParaRPr>
          </a:p>
          <a:p>
            <a:endParaRPr lang="en-US" sz="4800" dirty="0" smtClean="0">
              <a:solidFill>
                <a:schemeClr val="tx1"/>
              </a:solidFill>
            </a:endParaRPr>
          </a:p>
          <a:p>
            <a:endParaRPr lang="en-US" sz="4800" dirty="0" smtClean="0">
              <a:solidFill>
                <a:schemeClr val="tx1"/>
              </a:solidFill>
            </a:endParaRPr>
          </a:p>
          <a:p>
            <a:endParaRPr lang="en-US" sz="4800" dirty="0" smtClean="0">
              <a:solidFill>
                <a:schemeClr val="tx1"/>
              </a:solidFill>
            </a:endParaRPr>
          </a:p>
          <a:p>
            <a:endParaRPr lang="en-US" sz="4800" dirty="0" smtClean="0"/>
          </a:p>
          <a:p>
            <a:r>
              <a:rPr lang="en-US" sz="4800" dirty="0" smtClean="0"/>
              <a:t> </a:t>
            </a:r>
          </a:p>
          <a:p>
            <a:endParaRPr lang="en-US" sz="4800" dirty="0" smtClean="0"/>
          </a:p>
          <a:p>
            <a:endParaRPr lang="en-US" sz="4800" dirty="0" smtClean="0"/>
          </a:p>
          <a:p>
            <a:endParaRPr lang="en-US" sz="4800" dirty="0"/>
          </a:p>
        </p:txBody>
      </p:sp>
      <p:pic>
        <p:nvPicPr>
          <p:cNvPr id="78850" name="Picture 2"/>
          <p:cNvPicPr>
            <a:picLocks noChangeAspect="1" noChangeArrowheads="1"/>
          </p:cNvPicPr>
          <p:nvPr/>
        </p:nvPicPr>
        <p:blipFill>
          <a:blip r:embed="rId3" cstate="print"/>
          <a:srcRect/>
          <a:stretch>
            <a:fillRect/>
          </a:stretch>
        </p:blipFill>
        <p:spPr bwMode="auto">
          <a:xfrm>
            <a:off x="2971800" y="1676400"/>
            <a:ext cx="3214227" cy="2033693"/>
          </a:xfrm>
          <a:prstGeom prst="rect">
            <a:avLst/>
          </a:prstGeom>
          <a:noFill/>
          <a:ln w="9525">
            <a:noFill/>
            <a:miter lim="800000"/>
            <a:headEnd/>
            <a:tailEnd/>
          </a:ln>
        </p:spPr>
      </p:pic>
      <p:sp>
        <p:nvSpPr>
          <p:cNvPr id="6" name="TextBox 5"/>
          <p:cNvSpPr txBox="1"/>
          <p:nvPr/>
        </p:nvSpPr>
        <p:spPr>
          <a:xfrm>
            <a:off x="1524000" y="3962400"/>
            <a:ext cx="7467600" cy="1754326"/>
          </a:xfrm>
          <a:prstGeom prst="rect">
            <a:avLst/>
          </a:prstGeom>
          <a:noFill/>
        </p:spPr>
        <p:txBody>
          <a:bodyPr wrap="square" rtlCol="0">
            <a:spAutoFit/>
          </a:bodyPr>
          <a:lstStyle/>
          <a:p>
            <a:pPr marL="342900" indent="-342900">
              <a:buAutoNum type="arabicPeriod"/>
            </a:pPr>
            <a:r>
              <a:rPr lang="en-US" sz="3600" dirty="0" smtClean="0"/>
              <a:t> Associate  words </a:t>
            </a:r>
            <a:r>
              <a:rPr lang="en-US" sz="3600" dirty="0" smtClean="0">
                <a:sym typeface="Wingdings" pitchFamily="2" charset="2"/>
              </a:rPr>
              <a:t>  objects</a:t>
            </a:r>
          </a:p>
          <a:p>
            <a:pPr marL="342900" indent="-342900">
              <a:buAutoNum type="arabicPeriod"/>
            </a:pPr>
            <a:r>
              <a:rPr lang="en-US" sz="3600" dirty="0" smtClean="0">
                <a:sym typeface="Wingdings" pitchFamily="2" charset="2"/>
              </a:rPr>
              <a:t> Associate words  signs</a:t>
            </a:r>
          </a:p>
          <a:p>
            <a:pPr marL="342900" indent="-342900"/>
            <a:r>
              <a:rPr lang="en-US" sz="3600" dirty="0" smtClean="0">
                <a:sym typeface="Wingdings" pitchFamily="2" charset="2"/>
              </a:rPr>
              <a:t>            </a:t>
            </a:r>
            <a:endParaRPr lang="en-US" sz="36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a:p>
        </p:txBody>
      </p:sp>
      <p:pic>
        <p:nvPicPr>
          <p:cNvPr id="5" name="Picture 4" descr="img025.jpg"/>
          <p:cNvPicPr>
            <a:picLocks noChangeAspect="1"/>
          </p:cNvPicPr>
          <p:nvPr/>
        </p:nvPicPr>
        <p:blipFill>
          <a:blip r:embed="rId2" cstate="print"/>
          <a:stretch>
            <a:fillRect/>
          </a:stretch>
        </p:blipFill>
        <p:spPr>
          <a:xfrm>
            <a:off x="914400" y="-1"/>
            <a:ext cx="7696200" cy="7214043"/>
          </a:xfrm>
          <a:prstGeom prst="rect">
            <a:avLst/>
          </a:prstGeom>
        </p:spPr>
      </p:pic>
      <p:sp>
        <p:nvSpPr>
          <p:cNvPr id="6" name="TextBox 5"/>
          <p:cNvSpPr txBox="1"/>
          <p:nvPr/>
        </p:nvSpPr>
        <p:spPr>
          <a:xfrm>
            <a:off x="1310398" y="-1088"/>
            <a:ext cx="6919202" cy="769441"/>
          </a:xfrm>
          <a:prstGeom prst="rect">
            <a:avLst/>
          </a:prstGeom>
          <a:noFill/>
        </p:spPr>
        <p:txBody>
          <a:bodyPr wrap="none" rtlCol="0">
            <a:spAutoFit/>
          </a:bodyPr>
          <a:lstStyle/>
          <a:p>
            <a:r>
              <a:rPr lang="en-US" sz="4400" dirty="0" smtClean="0">
                <a:solidFill>
                  <a:schemeClr val="bg1"/>
                </a:solidFill>
                <a:effectLst>
                  <a:outerShdw blurRad="38100" dist="38100" dir="2700000" algn="tl">
                    <a:srgbClr val="000000">
                      <a:alpha val="43137"/>
                    </a:srgbClr>
                  </a:outerShdw>
                </a:effectLst>
              </a:rPr>
              <a:t>Rape is not just violent attack</a:t>
            </a:r>
            <a:endParaRPr lang="en-US" sz="4400"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a:p>
        </p:txBody>
      </p:sp>
      <p:pic>
        <p:nvPicPr>
          <p:cNvPr id="5" name="Picture 4" descr="img026.jpg"/>
          <p:cNvPicPr>
            <a:picLocks noChangeAspect="1"/>
          </p:cNvPicPr>
          <p:nvPr/>
        </p:nvPicPr>
        <p:blipFill>
          <a:blip r:embed="rId2" cstate="print"/>
          <a:stretch>
            <a:fillRect/>
          </a:stretch>
        </p:blipFill>
        <p:spPr>
          <a:xfrm>
            <a:off x="-32975" y="1752601"/>
            <a:ext cx="9176975" cy="5105400"/>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6000" dirty="0" smtClean="0"/>
              <a:t>Step-parental care</a:t>
            </a:r>
            <a:endParaRPr lang="en-US" sz="60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a:p>
        </p:txBody>
      </p:sp>
      <p:pic>
        <p:nvPicPr>
          <p:cNvPr id="5" name="Picture 4" descr="img028.jpg"/>
          <p:cNvPicPr>
            <a:picLocks noChangeAspect="1"/>
          </p:cNvPicPr>
          <p:nvPr/>
        </p:nvPicPr>
        <p:blipFill>
          <a:blip r:embed="rId2" cstate="print"/>
          <a:stretch>
            <a:fillRect/>
          </a:stretch>
        </p:blipFill>
        <p:spPr>
          <a:xfrm>
            <a:off x="1143000" y="1447800"/>
            <a:ext cx="6172200" cy="5301762"/>
          </a:xfrm>
          <a:prstGeom prst="rect">
            <a:avLst/>
          </a:prstGeom>
        </p:spPr>
      </p:pic>
      <p:sp>
        <p:nvSpPr>
          <p:cNvPr id="6" name="TextBox 5"/>
          <p:cNvSpPr txBox="1"/>
          <p:nvPr/>
        </p:nvSpPr>
        <p:spPr>
          <a:xfrm>
            <a:off x="228600" y="381000"/>
            <a:ext cx="8740534" cy="584775"/>
          </a:xfrm>
          <a:prstGeom prst="rect">
            <a:avLst/>
          </a:prstGeom>
          <a:noFill/>
        </p:spPr>
        <p:txBody>
          <a:bodyPr wrap="none" rtlCol="0">
            <a:spAutoFit/>
          </a:bodyPr>
          <a:lstStyle/>
          <a:p>
            <a:r>
              <a:rPr lang="en-US" sz="3200" dirty="0" smtClean="0"/>
              <a:t>More conflicts between men and their stepchildren</a:t>
            </a:r>
            <a:endParaRPr lang="en-US" sz="320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a:p>
        </p:txBody>
      </p:sp>
      <p:pic>
        <p:nvPicPr>
          <p:cNvPr id="5" name="Picture 4" descr="img029.jpg"/>
          <p:cNvPicPr>
            <a:picLocks noChangeAspect="1"/>
          </p:cNvPicPr>
          <p:nvPr/>
        </p:nvPicPr>
        <p:blipFill>
          <a:blip r:embed="rId2" cstate="print"/>
          <a:stretch>
            <a:fillRect/>
          </a:stretch>
        </p:blipFill>
        <p:spPr>
          <a:xfrm>
            <a:off x="762000" y="838200"/>
            <a:ext cx="7696200" cy="6047014"/>
          </a:xfrm>
          <a:prstGeom prst="rect">
            <a:avLst/>
          </a:prstGeom>
        </p:spPr>
      </p:pic>
      <p:sp>
        <p:nvSpPr>
          <p:cNvPr id="6" name="TextBox 5"/>
          <p:cNvSpPr txBox="1"/>
          <p:nvPr/>
        </p:nvSpPr>
        <p:spPr>
          <a:xfrm>
            <a:off x="0" y="0"/>
            <a:ext cx="9174627" cy="707886"/>
          </a:xfrm>
          <a:prstGeom prst="rect">
            <a:avLst/>
          </a:prstGeom>
          <a:noFill/>
        </p:spPr>
        <p:txBody>
          <a:bodyPr wrap="none" rtlCol="0">
            <a:spAutoFit/>
          </a:bodyPr>
          <a:lstStyle/>
          <a:p>
            <a:r>
              <a:rPr lang="en-US" sz="4000" dirty="0" smtClean="0"/>
              <a:t>Men provide less financial aid: stepchildren</a:t>
            </a:r>
            <a:endParaRPr lang="en-US" sz="40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a:p>
        </p:txBody>
      </p:sp>
      <p:pic>
        <p:nvPicPr>
          <p:cNvPr id="7" name="Picture 6" descr="img030.jpg"/>
          <p:cNvPicPr>
            <a:picLocks noChangeAspect="1"/>
          </p:cNvPicPr>
          <p:nvPr/>
        </p:nvPicPr>
        <p:blipFill>
          <a:blip r:embed="rId2" cstate="print"/>
          <a:stretch>
            <a:fillRect/>
          </a:stretch>
        </p:blipFill>
        <p:spPr>
          <a:xfrm>
            <a:off x="457200" y="1264455"/>
            <a:ext cx="7924800" cy="5593545"/>
          </a:xfrm>
          <a:prstGeom prst="rect">
            <a:avLst/>
          </a:prstGeom>
        </p:spPr>
      </p:pic>
      <p:sp>
        <p:nvSpPr>
          <p:cNvPr id="5" name="TextBox 4"/>
          <p:cNvSpPr txBox="1"/>
          <p:nvPr/>
        </p:nvSpPr>
        <p:spPr>
          <a:xfrm>
            <a:off x="762000" y="228600"/>
            <a:ext cx="7937173" cy="830997"/>
          </a:xfrm>
          <a:prstGeom prst="rect">
            <a:avLst/>
          </a:prstGeom>
          <a:noFill/>
        </p:spPr>
        <p:txBody>
          <a:bodyPr wrap="none" rtlCol="0">
            <a:spAutoFit/>
          </a:bodyPr>
          <a:lstStyle/>
          <a:p>
            <a:r>
              <a:rPr lang="en-US" sz="4800" dirty="0" smtClean="0"/>
              <a:t>Step-parenting and child abuse</a:t>
            </a:r>
            <a:endParaRPr lang="en-US" sz="4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771676"/>
            <a:ext cx="9144000" cy="5263848"/>
          </a:xfrm>
        </p:spPr>
        <p:txBody>
          <a:bodyPr>
            <a:normAutofit/>
          </a:bodyPr>
          <a:lstStyle/>
          <a:p>
            <a:pPr marL="514350" indent="-514350" algn="l"/>
            <a:r>
              <a:rPr lang="en-US" sz="4400" dirty="0" smtClean="0">
                <a:solidFill>
                  <a:schemeClr val="tx1"/>
                </a:solidFill>
              </a:rPr>
              <a:t>2. Culture-domestication theory:</a:t>
            </a:r>
          </a:p>
          <a:p>
            <a:pPr algn="l"/>
            <a:endParaRPr lang="en-US" dirty="0">
              <a:solidFill>
                <a:schemeClr val="tx1"/>
              </a:solidFill>
            </a:endParaRPr>
          </a:p>
        </p:txBody>
      </p:sp>
      <p:sp>
        <p:nvSpPr>
          <p:cNvPr id="4" name="Rectangle 3"/>
          <p:cNvSpPr/>
          <p:nvPr/>
        </p:nvSpPr>
        <p:spPr>
          <a:xfrm>
            <a:off x="0" y="2175917"/>
            <a:ext cx="9144000" cy="1200329"/>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sz="3600" dirty="0" smtClean="0"/>
              <a:t>domestication relaxed selection pressure for stereotypic songs in the songbirds…</a:t>
            </a:r>
            <a:endParaRPr lang="en-US" sz="3600" dirty="0"/>
          </a:p>
        </p:txBody>
      </p:sp>
      <p:sp>
        <p:nvSpPr>
          <p:cNvPr id="5" name="Rectangle 4"/>
          <p:cNvSpPr/>
          <p:nvPr/>
        </p:nvSpPr>
        <p:spPr>
          <a:xfrm>
            <a:off x="0" y="4281198"/>
            <a:ext cx="9144000" cy="2308324"/>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sz="3600" dirty="0" smtClean="0"/>
              <a:t>our cultural domestication have relaxed selection on many of our primate behavioral traits, allowing old pathways to degenerate and reconfigure.  </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762000"/>
            <a:ext cx="9144000" cy="5263848"/>
          </a:xfrm>
        </p:spPr>
        <p:txBody>
          <a:bodyPr>
            <a:normAutofit/>
          </a:bodyPr>
          <a:lstStyle/>
          <a:p>
            <a:pPr marL="514350" indent="-514350" algn="l"/>
            <a:r>
              <a:rPr lang="en-US" sz="4400" dirty="0" smtClean="0">
                <a:solidFill>
                  <a:schemeClr val="tx1"/>
                </a:solidFill>
              </a:rPr>
              <a:t> Black-capped chickadee:</a:t>
            </a:r>
          </a:p>
          <a:p>
            <a:pPr algn="l"/>
            <a:endParaRPr lang="en-US" dirty="0">
              <a:solidFill>
                <a:schemeClr val="tx1"/>
              </a:solidFill>
            </a:endParaRPr>
          </a:p>
        </p:txBody>
      </p:sp>
      <p:pic>
        <p:nvPicPr>
          <p:cNvPr id="5122" name="Picture 2" descr="http://www.audubonmagazine.org/birdsongs/images/BlackCappedChickadee-NA.jpg"/>
          <p:cNvPicPr>
            <a:picLocks noChangeAspect="1" noChangeArrowheads="1"/>
          </p:cNvPicPr>
          <p:nvPr/>
        </p:nvPicPr>
        <p:blipFill>
          <a:blip r:embed="rId3" cstate="print"/>
          <a:srcRect/>
          <a:stretch>
            <a:fillRect/>
          </a:stretch>
        </p:blipFill>
        <p:spPr bwMode="auto">
          <a:xfrm>
            <a:off x="2041984" y="1905000"/>
            <a:ext cx="5867400" cy="2073148"/>
          </a:xfrm>
          <a:prstGeom prst="rect">
            <a:avLst/>
          </a:prstGeom>
          <a:noFill/>
        </p:spPr>
      </p:pic>
      <p:pic>
        <p:nvPicPr>
          <p:cNvPr id="87042" name="Picture 2" descr="http://arapaho.nsuok.edu/~birdsong/bird/sonograms/tuti.gif"/>
          <p:cNvPicPr>
            <a:picLocks noChangeAspect="1" noChangeArrowheads="1"/>
          </p:cNvPicPr>
          <p:nvPr/>
        </p:nvPicPr>
        <p:blipFill>
          <a:blip r:embed="rId4" cstate="print"/>
          <a:srcRect/>
          <a:stretch>
            <a:fillRect/>
          </a:stretch>
        </p:blipFill>
        <p:spPr bwMode="auto">
          <a:xfrm>
            <a:off x="2041984" y="4114800"/>
            <a:ext cx="5882816" cy="2133600"/>
          </a:xfrm>
          <a:prstGeom prst="rect">
            <a:avLst/>
          </a:prstGeom>
          <a:noFill/>
        </p:spPr>
      </p:pic>
      <p:pic>
        <p:nvPicPr>
          <p:cNvPr id="87044" name="Picture 4" descr="http://thejigsawclub.com/images/Animals/BG-389-Black_capped_Chickadee.jpg"/>
          <p:cNvPicPr>
            <a:picLocks noChangeAspect="1" noChangeArrowheads="1"/>
          </p:cNvPicPr>
          <p:nvPr/>
        </p:nvPicPr>
        <p:blipFill>
          <a:blip r:embed="rId5" cstate="print"/>
          <a:srcRect/>
          <a:stretch>
            <a:fillRect/>
          </a:stretch>
        </p:blipFill>
        <p:spPr bwMode="auto">
          <a:xfrm>
            <a:off x="6248400" y="0"/>
            <a:ext cx="2895600" cy="2895600"/>
          </a:xfrm>
          <a:prstGeom prst="rect">
            <a:avLst/>
          </a:prstGeom>
          <a:noFill/>
        </p:spPr>
      </p:pic>
      <p:sp>
        <p:nvSpPr>
          <p:cNvPr id="8" name="TextBox 7"/>
          <p:cNvSpPr txBox="1"/>
          <p:nvPr/>
        </p:nvSpPr>
        <p:spPr>
          <a:xfrm>
            <a:off x="228600" y="2514600"/>
            <a:ext cx="1757212" cy="3046988"/>
          </a:xfrm>
          <a:prstGeom prst="rect">
            <a:avLst/>
          </a:prstGeom>
          <a:noFill/>
        </p:spPr>
        <p:txBody>
          <a:bodyPr wrap="none" rtlCol="0">
            <a:spAutoFit/>
          </a:bodyPr>
          <a:lstStyle/>
          <a:p>
            <a:r>
              <a:rPr lang="en-US" sz="3200" dirty="0" smtClean="0">
                <a:solidFill>
                  <a:srgbClr val="FF0000"/>
                </a:solidFill>
              </a:rPr>
              <a:t>In Nature</a:t>
            </a:r>
          </a:p>
          <a:p>
            <a:endParaRPr lang="en-US" sz="3200" dirty="0" smtClean="0">
              <a:solidFill>
                <a:srgbClr val="FF0000"/>
              </a:solidFill>
            </a:endParaRPr>
          </a:p>
          <a:p>
            <a:endParaRPr lang="en-US" sz="3200" dirty="0" smtClean="0">
              <a:solidFill>
                <a:srgbClr val="FF0000"/>
              </a:solidFill>
            </a:endParaRPr>
          </a:p>
          <a:p>
            <a:endParaRPr lang="en-US" sz="3200" dirty="0" smtClean="0">
              <a:solidFill>
                <a:srgbClr val="FF0000"/>
              </a:solidFill>
            </a:endParaRPr>
          </a:p>
          <a:p>
            <a:endParaRPr lang="en-US" sz="3200" dirty="0" smtClean="0">
              <a:solidFill>
                <a:srgbClr val="FF0000"/>
              </a:solidFill>
            </a:endParaRPr>
          </a:p>
          <a:p>
            <a:r>
              <a:rPr lang="en-US" sz="3200" dirty="0" smtClean="0">
                <a:solidFill>
                  <a:srgbClr val="FF0000"/>
                </a:solidFill>
              </a:rPr>
              <a:t>In the lab</a:t>
            </a:r>
            <a:endParaRPr lang="en-US" sz="3200"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1229</TotalTime>
  <Words>1919</Words>
  <Application>Microsoft Office PowerPoint</Application>
  <PresentationFormat>On-screen Show (4:3)</PresentationFormat>
  <Paragraphs>316</Paragraphs>
  <Slides>75</Slides>
  <Notes>33</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Office Theme</vt:lpstr>
      <vt:lpstr>How is language originated?</vt:lpstr>
      <vt:lpstr>Slide 2</vt:lpstr>
      <vt:lpstr>Slide 3</vt:lpstr>
      <vt:lpstr>Slide 4</vt:lpstr>
      <vt:lpstr>Slide 5</vt:lpstr>
      <vt:lpstr>Slide 6</vt:lpstr>
      <vt:lpstr>Slide 7</vt:lpstr>
      <vt:lpstr>Slide 8</vt:lpstr>
      <vt:lpstr>Slide 9</vt:lpstr>
      <vt:lpstr>Slide 10</vt:lpstr>
      <vt:lpstr>Evolution of vocal tract? Evolve from gesture language? Evolve from cultural domestication</vt:lpstr>
      <vt:lpstr>Last chapter!</vt:lpstr>
      <vt:lpstr>Is there a role for evolutionary theory in helping us to understand ourselves? </vt:lpstr>
      <vt:lpstr>Natural selection: Animal Behavior</vt:lpstr>
      <vt:lpstr>Human behavior is shaped by natural selection? </vt:lpstr>
      <vt:lpstr>How about Culture? </vt:lpstr>
      <vt:lpstr>Cultural influence  on human behavior</vt:lpstr>
      <vt:lpstr>Evolution theory provides us a testable hypothesis for us to better understand ourselves</vt:lpstr>
      <vt:lpstr>           Blood-donation  Evolutionary adaptive?  Cultural dependence?</vt:lpstr>
      <vt:lpstr>Animals: altruistic behavior</vt:lpstr>
      <vt:lpstr>Slide 21</vt:lpstr>
      <vt:lpstr>Slide 22</vt:lpstr>
      <vt:lpstr>Slide 23</vt:lpstr>
      <vt:lpstr>Animals: altruistic behavior</vt:lpstr>
      <vt:lpstr>           Blood-donation  Evolutionary adaptive?  Cultural dependence?</vt:lpstr>
      <vt:lpstr>Evolutionary hypothesis of blood donation:</vt:lpstr>
      <vt:lpstr>How do you test this hypothesis?</vt:lpstr>
      <vt:lpstr>How do you test this hypothesis?</vt:lpstr>
      <vt:lpstr>How do you test this hypothesis?</vt:lpstr>
      <vt:lpstr>Evolution of human cultures</vt:lpstr>
      <vt:lpstr>Rich diversity of human traditions: </vt:lpstr>
      <vt:lpstr>Complex social decision</vt:lpstr>
      <vt:lpstr>Female helper</vt:lpstr>
      <vt:lpstr>Complex social decision</vt:lpstr>
      <vt:lpstr>Complex social decision</vt:lpstr>
      <vt:lpstr>Arbitrary culture theory</vt:lpstr>
      <vt:lpstr>Your oral presentation</vt:lpstr>
      <vt:lpstr> Human cultures  Nature selection?</vt:lpstr>
      <vt:lpstr>Rich diversity of human traditions: </vt:lpstr>
      <vt:lpstr>Can Blood-donation be explained by evolutionary theory?  </vt:lpstr>
      <vt:lpstr>Adoption</vt:lpstr>
      <vt:lpstr>Evolutionary hypotheses for adoption is supported by</vt:lpstr>
      <vt:lpstr>Most adopters cared for children who were cousin or closer (r=0.125)</vt:lpstr>
      <vt:lpstr>Alternatively, adoption is supported by  mal-adaptive hypothesis </vt:lpstr>
      <vt:lpstr>            Predictions:   Couples lost the only child, or fail to produce children, prone to adopt stranger</vt:lpstr>
      <vt:lpstr> animal examples?</vt:lpstr>
      <vt:lpstr> animal examples?</vt:lpstr>
      <vt:lpstr>Evolutionary theory for adoption is supported by</vt:lpstr>
      <vt:lpstr>Mate choice</vt:lpstr>
      <vt:lpstr>Evolutionary models of mate choice in animals</vt:lpstr>
      <vt:lpstr>Good gene hypothesis</vt:lpstr>
      <vt:lpstr>Good gene hypothesis and MHC gene</vt:lpstr>
      <vt:lpstr>Evolutionary models of mate choice in animals</vt:lpstr>
      <vt:lpstr>Slide 54</vt:lpstr>
      <vt:lpstr>Adaptive mate choice</vt:lpstr>
      <vt:lpstr>Adaptive mate choice</vt:lpstr>
      <vt:lpstr>Market value vs. age</vt:lpstr>
      <vt:lpstr>Testable NS theory: Female choice maximizes female reproductive success</vt:lpstr>
      <vt:lpstr>Female preference changes during menstrual cycle: good gene? </vt:lpstr>
      <vt:lpstr>Slide 60</vt:lpstr>
      <vt:lpstr>Slide 61</vt:lpstr>
      <vt:lpstr>Slide 62</vt:lpstr>
      <vt:lpstr>Sex difference in the desire for sexual variety</vt:lpstr>
      <vt:lpstr>Slide 64</vt:lpstr>
      <vt:lpstr>Slide 65</vt:lpstr>
      <vt:lpstr>Slide 66</vt:lpstr>
      <vt:lpstr>Slide 67</vt:lpstr>
      <vt:lpstr>Slide 68</vt:lpstr>
      <vt:lpstr>Sexual conflict: Rape</vt:lpstr>
      <vt:lpstr>Slide 70</vt:lpstr>
      <vt:lpstr>Slide 71</vt:lpstr>
      <vt:lpstr>Step-parental care</vt:lpstr>
      <vt:lpstr>Slide 73</vt:lpstr>
      <vt:lpstr>Slide 74</vt:lpstr>
      <vt:lpstr>Slide 75</vt:lpstr>
    </vt:vector>
  </TitlesOfParts>
  <Company>Columbia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Last chapter</dc:title>
  <dc:creator>Wan-chun Liu</dc:creator>
  <cp:lastModifiedBy>Wan-chun Liu</cp:lastModifiedBy>
  <cp:revision>75</cp:revision>
  <dcterms:created xsi:type="dcterms:W3CDTF">2011-05-19T17:31:06Z</dcterms:created>
  <dcterms:modified xsi:type="dcterms:W3CDTF">2011-06-08T03:21:15Z</dcterms:modified>
</cp:coreProperties>
</file>